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96"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4" r:id="rId36"/>
    <p:sldId id="297" r:id="rId37"/>
    <p:sldId id="295" r:id="rId38"/>
    <p:sldId id="291" r:id="rId39"/>
    <p:sldId id="292" r:id="rId40"/>
    <p:sldId id="293" r:id="rId4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6058597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7"/>
          </a:xfrm>
          <a:prstGeom prst="rect">
            <a:avLst/>
          </a:prstGeom>
        </p:spPr>
        <p:txBody>
          <a:bodyPr/>
          <a:lstStyle/>
          <a:p>
            <a:r>
              <a:t>Click to edit Master title style</a:t>
            </a:r>
          </a:p>
        </p:txBody>
      </p:sp>
      <p:sp>
        <p:nvSpPr>
          <p:cNvPr id="102" name="Shape 102"/>
          <p:cNvSpPr>
            <a:spLocks noGrp="1"/>
          </p:cNvSpPr>
          <p:nvPr>
            <p:ph type="body" idx="1"/>
          </p:nvPr>
        </p:nvSpPr>
        <p:spPr>
          <a:xfrm>
            <a:off x="457200" y="274638"/>
            <a:ext cx="6019800" cy="5851527"/>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685800" y="2130425"/>
            <a:ext cx="7772400" cy="1470025"/>
          </a:xfrm>
          <a:prstGeom prst="rect">
            <a:avLst/>
          </a:prstGeom>
        </p:spPr>
        <p:txBody>
          <a:bodyPr/>
          <a:lstStyle/>
          <a:p>
            <a:r>
              <a:t>Title Text</a:t>
            </a:r>
          </a:p>
        </p:txBody>
      </p:sp>
      <p:sp>
        <p:nvSpPr>
          <p:cNvPr id="111" name="Shape 111"/>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Title Text</a:t>
            </a:r>
          </a:p>
        </p:txBody>
      </p:sp>
      <p:sp>
        <p:nvSpPr>
          <p:cNvPr id="120" name="Shape 12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Click to edit Master title style</a:t>
            </a:r>
          </a:p>
        </p:txBody>
      </p:sp>
      <p:sp>
        <p:nvSpPr>
          <p:cNvPr id="30" name="Shape 30"/>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Click to edit Master title style</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stStyle>
          <a:p>
            <a:r>
              <a:t>Click to edit Master text styles</a:t>
            </a:r>
          </a:p>
        </p:txBody>
      </p:sp>
      <p:sp>
        <p:nvSpPr>
          <p:cNvPr id="49" name="Shape 49"/>
          <p:cNvSpPr>
            <a:spLocks noGrp="1"/>
          </p:cNvSpPr>
          <p:nvPr>
            <p:ph type="body" sz="quarter" idx="13"/>
          </p:nvPr>
        </p:nvSpPr>
        <p:spPr>
          <a:xfrm>
            <a:off x="4645025" y="1535111"/>
            <a:ext cx="4041775" cy="639765"/>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5" cy="1162050"/>
          </a:xfrm>
          <a:prstGeom prst="rect">
            <a:avLst/>
          </a:prstGeom>
        </p:spPr>
        <p:txBody>
          <a:bodyPr anchor="b"/>
          <a:lstStyle>
            <a:lvl1pPr algn="l">
              <a:defRPr sz="2000" b="1"/>
            </a:lvl1pPr>
          </a:lstStyle>
          <a:p>
            <a:r>
              <a:t>Click to edit Master title style</a:t>
            </a:r>
          </a:p>
        </p:txBody>
      </p:sp>
      <p:sp>
        <p:nvSpPr>
          <p:cNvPr id="73" name="Shape 73"/>
          <p:cNvSpPr>
            <a:spLocks noGrp="1"/>
          </p:cNvSpPr>
          <p:nvPr>
            <p:ph type="body" idx="1"/>
          </p:nvPr>
        </p:nvSpPr>
        <p:spPr>
          <a:xfrm>
            <a:off x="3575050" y="273050"/>
            <a:ext cx="5111750" cy="5853113"/>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198" y="1435100"/>
            <a:ext cx="3008316"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2" cy="566738"/>
          </a:xfrm>
          <a:prstGeom prst="rect">
            <a:avLst/>
          </a:prstGeom>
        </p:spPr>
        <p:txBody>
          <a:bodyPr anchor="b"/>
          <a:lstStyle>
            <a:lvl1pPr algn="l">
              <a:defRPr sz="2000" b="1"/>
            </a:lvl1pPr>
          </a:lstStyle>
          <a:p>
            <a:r>
              <a:t>Click to edit Master title style</a:t>
            </a:r>
          </a:p>
        </p:txBody>
      </p:sp>
      <p:sp>
        <p:nvSpPr>
          <p:cNvPr id="83" name="Shape 83"/>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Click to edit Master title style</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darlington.pcn@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C:\Users\Amanda.riley\Desktop\COVID%2019\Advance%20care%20planning%20in%20COVID-19.ppt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file:///C:\Users\Amanda.riley\Desktop\COVID%2019\COVID%20mortality%20predictors%20draft%20March%2020.pptx" TargetMode="Externa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hyperlink" Target="https://www.gov.uk/health-protection-tea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nhs.uk/conditions/coronavirus-covid-19/" TargetMode="External"/><Relationship Id="rId3" Type="http://schemas.openxmlformats.org/officeDocument/2006/relationships/hyperlink" Target="https://www.england.nhs.uk/wp-content/uploads/2020/02/20200305-COVID-19PRIMARY-CARE-SOP-GP-PUBLICATION-V1.1.pdf" TargetMode="External"/><Relationship Id="rId7" Type="http://schemas.openxmlformats.org/officeDocument/2006/relationships/hyperlink" Target="https://campaignresources.phe.gov.uk/resources/campaigns/101-coronavirus" TargetMode="External"/><Relationship Id="rId2" Type="http://schemas.openxmlformats.org/officeDocument/2006/relationships/hyperlink" Target="https://www.england.nhs.uk/coronavirus/primary-care/" TargetMode="External"/><Relationship Id="rId1" Type="http://schemas.openxmlformats.org/officeDocument/2006/relationships/slideLayout" Target="../slideLayouts/slideLayout2.xml"/><Relationship Id="rId6" Type="http://schemas.openxmlformats.org/officeDocument/2006/relationships/hyperlink" Target="https://campaignresources.phe.gov.uk/resources" TargetMode="External"/><Relationship Id="rId11" Type="http://schemas.openxmlformats.org/officeDocument/2006/relationships/hyperlink" Target="https://www.youtube.com/watch?v=cZz40OY58gM" TargetMode="External"/><Relationship Id="rId5" Type="http://schemas.openxmlformats.org/officeDocument/2006/relationships/hyperlink" Target="https://www.rcgp.org.uk/policy/rcgp-policy-areas/covid-19-coronavirus.aspx" TargetMode="External"/><Relationship Id="rId10" Type="http://schemas.openxmlformats.org/officeDocument/2006/relationships/hyperlink" Target="http://www.primarycarepathways.co.uk/covid2019" TargetMode="External"/><Relationship Id="rId4" Type="http://schemas.openxmlformats.org/officeDocument/2006/relationships/hyperlink" Target="https://www.gov.uk/government/publications/wn-cov-guidance-forprimary-care/wn-cov-interim-guidance-for-primary-care" TargetMode="External"/><Relationship Id="rId9" Type="http://schemas.openxmlformats.org/officeDocument/2006/relationships/hyperlink" Target="https://111.nhs.uk/covid-1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111.nhs.uk/isolation-note/" TargetMode="External"/><Relationship Id="rId2" Type="http://schemas.openxmlformats.org/officeDocument/2006/relationships/hyperlink" Target="http://www.nhs.co.uk/coronaviru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111.nhs.uk/isolation-no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111.nhs.uk/isolation-no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ctrTitle"/>
          </p:nvPr>
        </p:nvSpPr>
        <p:spPr>
          <a:prstGeom prst="rect">
            <a:avLst/>
          </a:prstGeom>
        </p:spPr>
        <p:txBody>
          <a:bodyPr/>
          <a:lstStyle>
            <a:lvl1pPr>
              <a:defRPr b="1"/>
            </a:lvl1pPr>
          </a:lstStyle>
          <a:p>
            <a:r>
              <a:t>Darlington PCN COVID 19 SOP</a:t>
            </a:r>
          </a:p>
        </p:txBody>
      </p:sp>
      <p:sp>
        <p:nvSpPr>
          <p:cNvPr id="131" name="Shape 131"/>
          <p:cNvSpPr>
            <a:spLocks noGrp="1"/>
          </p:cNvSpPr>
          <p:nvPr>
            <p:ph type="subTitle" sz="quarter" idx="1"/>
          </p:nvPr>
        </p:nvSpPr>
        <p:spPr>
          <a:prstGeom prst="rect">
            <a:avLst/>
          </a:prstGeom>
        </p:spPr>
        <p:txBody>
          <a:bodyPr/>
          <a:lstStyle/>
          <a:p>
            <a:r>
              <a:t>UPDATED</a:t>
            </a:r>
          </a:p>
          <a:p>
            <a:r>
              <a:t>20/3/2020</a:t>
            </a:r>
          </a:p>
        </p:txBody>
      </p:sp>
      <p:pic>
        <p:nvPicPr>
          <p:cNvPr id="132" name="image1.png" descr="C:\Users\Amanda.riley\AppData\Local\Microsoft\Windows\INetCache\Content.Outlook\KN1833IU\PHD-Darlington-Primary-Care-Network-Logo-TWITTER.png"/>
          <p:cNvPicPr>
            <a:picLocks noChangeAspect="1"/>
          </p:cNvPicPr>
          <p:nvPr/>
        </p:nvPicPr>
        <p:blipFill>
          <a:blip r:embed="rId2">
            <a:extLst/>
          </a:blip>
          <a:stretch>
            <a:fillRect/>
          </a:stretch>
        </p:blipFill>
        <p:spPr>
          <a:xfrm>
            <a:off x="6300192" y="548679"/>
            <a:ext cx="1880872" cy="74295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PPE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Scrubs, Mask, apron, gloves.  Glasses if coming into close contact (</a:t>
            </a:r>
            <a:r>
              <a:rPr lang="en-GB" dirty="0" err="1" smtClean="0"/>
              <a:t>eg</a:t>
            </a:r>
            <a:r>
              <a:rPr lang="en-GB" dirty="0" smtClean="0"/>
              <a:t> examination)</a:t>
            </a:r>
          </a:p>
          <a:p>
            <a:r>
              <a:rPr lang="en-GB" dirty="0" smtClean="0"/>
              <a:t>Follow donning and doffing procedures</a:t>
            </a:r>
          </a:p>
          <a:p>
            <a:endParaRPr lang="en-GB" dirty="0"/>
          </a:p>
          <a:p>
            <a:endParaRPr lang="en-GB" dirty="0" smtClean="0"/>
          </a:p>
          <a:p>
            <a:r>
              <a:rPr lang="en-GB" dirty="0" smtClean="0"/>
              <a:t>FP3 required if throat examination needed. These have been ordered but are not yet available.</a:t>
            </a:r>
          </a:p>
          <a:p>
            <a:r>
              <a:rPr lang="en-GB" dirty="0" smtClean="0"/>
              <a:t>Not needed for contact with non-</a:t>
            </a:r>
            <a:r>
              <a:rPr lang="en-GB" dirty="0" err="1" smtClean="0"/>
              <a:t>symtpomatic</a:t>
            </a:r>
            <a:r>
              <a:rPr lang="en-GB" dirty="0" smtClean="0"/>
              <a:t> patients.</a:t>
            </a:r>
          </a:p>
          <a:p>
            <a:r>
              <a:rPr lang="en-GB" dirty="0" smtClean="0"/>
              <a:t>Scrubs should be changed into on arrival to work and before leaving.</a:t>
            </a:r>
          </a:p>
          <a:p>
            <a:r>
              <a:rPr lang="en-GB" dirty="0" smtClean="0"/>
              <a:t>If manning the hot clinic scrubs should be removed before leaving the consultation room.</a:t>
            </a:r>
          </a:p>
          <a:p>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684585556"/>
              </p:ext>
            </p:extLst>
          </p:nvPr>
        </p:nvGraphicFramePr>
        <p:xfrm>
          <a:off x="4644008" y="2636912"/>
          <a:ext cx="1584176" cy="1397155"/>
        </p:xfrm>
        <a:graphic>
          <a:graphicData uri="http://schemas.openxmlformats.org/presentationml/2006/ole">
            <mc:AlternateContent xmlns:mc="http://schemas.openxmlformats.org/markup-compatibility/2006">
              <mc:Choice xmlns:v="urn:schemas-microsoft-com:vml" Requires="v">
                <p:oleObj spid="_x0000_s104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644008" y="2636912"/>
                        <a:ext cx="1584176" cy="139715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9812333"/>
              </p:ext>
            </p:extLst>
          </p:nvPr>
        </p:nvGraphicFramePr>
        <p:xfrm>
          <a:off x="3563888" y="2636912"/>
          <a:ext cx="1490464" cy="1314506"/>
        </p:xfrm>
        <a:graphic>
          <a:graphicData uri="http://schemas.openxmlformats.org/presentationml/2006/ole">
            <mc:AlternateContent xmlns:mc="http://schemas.openxmlformats.org/markup-compatibility/2006">
              <mc:Choice xmlns:v="urn:schemas-microsoft-com:vml" Requires="v">
                <p:oleObj spid="_x0000_s1043"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3563888" y="2636912"/>
                        <a:ext cx="1490464" cy="1314506"/>
                      </a:xfrm>
                      <a:prstGeom prst="rect">
                        <a:avLst/>
                      </a:prstGeom>
                    </p:spPr>
                  </p:pic>
                </p:oleObj>
              </mc:Fallback>
            </mc:AlternateContent>
          </a:graphicData>
        </a:graphic>
      </p:graphicFrame>
    </p:spTree>
    <p:extLst>
      <p:ext uri="{BB962C8B-B14F-4D97-AF65-F5344CB8AC3E}">
        <p14:creationId xmlns:p14="http://schemas.microsoft.com/office/powerpoint/2010/main" val="20170177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Cleaning</a:t>
            </a:r>
            <a:br/>
            <a:endParaRPr/>
          </a:p>
        </p:txBody>
      </p:sp>
      <p:sp>
        <p:nvSpPr>
          <p:cNvPr id="184" name="Shape 184"/>
          <p:cNvSpPr>
            <a:spLocks noGrp="1"/>
          </p:cNvSpPr>
          <p:nvPr>
            <p:ph type="body" idx="1"/>
          </p:nvPr>
        </p:nvSpPr>
        <p:spPr>
          <a:xfrm>
            <a:off x="457200" y="980726"/>
            <a:ext cx="8229600" cy="5145439"/>
          </a:xfrm>
          <a:prstGeom prst="rect">
            <a:avLst/>
          </a:prstGeom>
        </p:spPr>
        <p:txBody>
          <a:bodyPr/>
          <a:lstStyle/>
          <a:p>
            <a:pPr>
              <a:lnSpc>
                <a:spcPct val="80000"/>
              </a:lnSpc>
              <a:spcBef>
                <a:spcPts val="600"/>
              </a:spcBef>
              <a:defRPr sz="2700"/>
            </a:pPr>
            <a:r>
              <a:t>Ensure all clinical rooms are thoroughly cleaned after each session.</a:t>
            </a:r>
          </a:p>
          <a:p>
            <a:pPr>
              <a:lnSpc>
                <a:spcPct val="80000"/>
              </a:lnSpc>
              <a:spcBef>
                <a:spcPts val="600"/>
              </a:spcBef>
              <a:defRPr sz="2700"/>
            </a:pPr>
            <a:r>
              <a:t>Each employee is responsible for cleaning their own workspace with alcohol wipes at least twice a day.  This includes telephones and keyboards.  Work spaces to be cleaned if users change. </a:t>
            </a:r>
          </a:p>
          <a:p>
            <a:pPr>
              <a:lnSpc>
                <a:spcPct val="80000"/>
              </a:lnSpc>
              <a:spcBef>
                <a:spcPts val="600"/>
              </a:spcBef>
              <a:defRPr sz="2700"/>
            </a:pPr>
            <a:r>
              <a:t>Patient facing reception area to be cleaned with antiseptic hourly. Create a staff rota.  Consider door handles, self check in screens, seats etc.</a:t>
            </a:r>
          </a:p>
          <a:p>
            <a:pPr>
              <a:lnSpc>
                <a:spcPct val="80000"/>
              </a:lnSpc>
              <a:spcBef>
                <a:spcPts val="600"/>
              </a:spcBef>
              <a:defRPr sz="2700"/>
            </a:pPr>
            <a:r>
              <a:t>Staff communal areas to be cleaned twice daily.</a:t>
            </a:r>
          </a:p>
          <a:p>
            <a:pPr>
              <a:lnSpc>
                <a:spcPct val="80000"/>
              </a:lnSpc>
              <a:spcBef>
                <a:spcPts val="600"/>
              </a:spcBef>
              <a:defRPr sz="2700"/>
            </a:pPr>
            <a:r>
              <a:t>Remove all magazines, toys and leaflets. </a:t>
            </a:r>
          </a:p>
          <a:p>
            <a:pPr>
              <a:lnSpc>
                <a:spcPct val="80000"/>
              </a:lnSpc>
              <a:spcBef>
                <a:spcPts val="600"/>
              </a:spcBef>
              <a:defRPr sz="2700"/>
            </a:pPr>
            <a:r>
              <a:t>Ensure guidance for decontamination is followed if a room has been used by someone suspected of having coronavirus.  </a:t>
            </a:r>
          </a:p>
        </p:txBody>
      </p:sp>
      <p:pic>
        <p:nvPicPr>
          <p:cNvPr id="185" name="image5.png"/>
          <p:cNvPicPr>
            <a:picLocks noChangeAspect="1"/>
          </p:cNvPicPr>
          <p:nvPr/>
        </p:nvPicPr>
        <p:blipFill>
          <a:blip r:embed="rId2">
            <a:extLst/>
          </a:blip>
          <a:stretch>
            <a:fillRect/>
          </a:stretch>
        </p:blipFill>
        <p:spPr>
          <a:xfrm>
            <a:off x="7020272" y="5877271"/>
            <a:ext cx="1890715" cy="744540"/>
          </a:xfrm>
          <a:prstGeom prst="rect">
            <a:avLst/>
          </a:prstGeom>
          <a:ln w="12700">
            <a:miter lim="400000"/>
          </a:ln>
        </p:spPr>
      </p:pic>
      <p:sp>
        <p:nvSpPr>
          <p:cNvPr id="186" name="Shape 186"/>
          <p:cNvSpPr/>
          <p:nvPr/>
        </p:nvSpPr>
        <p:spPr>
          <a:xfrm>
            <a:off x="395534" y="6093295"/>
            <a:ext cx="3024340" cy="624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Sue Dixon leading- more to follow.</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Home visits</a:t>
            </a:r>
            <a:br/>
            <a:endParaRPr/>
          </a:p>
        </p:txBody>
      </p:sp>
      <p:sp>
        <p:nvSpPr>
          <p:cNvPr id="189" name="Shape 189"/>
          <p:cNvSpPr>
            <a:spLocks noGrp="1"/>
          </p:cNvSpPr>
          <p:nvPr>
            <p:ph type="body" idx="1"/>
          </p:nvPr>
        </p:nvSpPr>
        <p:spPr>
          <a:xfrm>
            <a:off x="457200" y="1196750"/>
            <a:ext cx="8229600" cy="4929415"/>
          </a:xfrm>
          <a:prstGeom prst="rect">
            <a:avLst/>
          </a:prstGeom>
        </p:spPr>
        <p:txBody>
          <a:bodyPr/>
          <a:lstStyle/>
          <a:p>
            <a:pPr>
              <a:lnSpc>
                <a:spcPct val="90000"/>
              </a:lnSpc>
            </a:pPr>
            <a:r>
              <a:t>All home visits to be triaged</a:t>
            </a:r>
          </a:p>
          <a:p>
            <a:pPr>
              <a:lnSpc>
                <a:spcPct val="90000"/>
              </a:lnSpc>
            </a:pPr>
            <a:r>
              <a:t>Use video consultation where possible. </a:t>
            </a:r>
          </a:p>
          <a:p>
            <a:pPr>
              <a:lnSpc>
                <a:spcPct val="90000"/>
              </a:lnSpc>
            </a:pPr>
            <a:r>
              <a:t>PPE to be worn for all home visits. </a:t>
            </a:r>
          </a:p>
          <a:p>
            <a:pPr marL="742950" lvl="1" indent="-285750">
              <a:lnSpc>
                <a:spcPct val="90000"/>
              </a:lnSpc>
              <a:spcBef>
                <a:spcPts val="600"/>
              </a:spcBef>
              <a:defRPr sz="2800"/>
            </a:pPr>
            <a:r>
              <a:t>Apron, gloves, mask</a:t>
            </a:r>
          </a:p>
          <a:p>
            <a:pPr marL="742950" lvl="1" indent="-285750">
              <a:lnSpc>
                <a:spcPct val="90000"/>
              </a:lnSpc>
              <a:spcBef>
                <a:spcPts val="600"/>
              </a:spcBef>
              <a:defRPr sz="2800"/>
            </a:pPr>
            <a:r>
              <a:t>Ensure clinical waste bags in vehicle to place PPE inside.</a:t>
            </a:r>
          </a:p>
          <a:p>
            <a:pPr>
              <a:lnSpc>
                <a:spcPct val="90000"/>
              </a:lnSpc>
            </a:pPr>
            <a:r>
              <a:t>Hand washing before and after each visit. </a:t>
            </a:r>
          </a:p>
          <a:p>
            <a:pPr>
              <a:lnSpc>
                <a:spcPct val="90000"/>
              </a:lnSpc>
            </a:pPr>
            <a:r>
              <a:t>Minimise the number of clinicians doing visits.</a:t>
            </a:r>
          </a:p>
          <a:p>
            <a:pPr>
              <a:lnSpc>
                <a:spcPct val="90000"/>
              </a:lnSpc>
            </a:pPr>
            <a:r>
              <a:t>PCN visiting service being developed.  </a:t>
            </a:r>
          </a:p>
        </p:txBody>
      </p:sp>
      <p:pic>
        <p:nvPicPr>
          <p:cNvPr id="190" name="image5.png"/>
          <p:cNvPicPr>
            <a:picLocks noChangeAspect="1"/>
          </p:cNvPicPr>
          <p:nvPr/>
        </p:nvPicPr>
        <p:blipFill>
          <a:blip r:embed="rId2">
            <a:extLst/>
          </a:blip>
          <a:stretch>
            <a:fillRect/>
          </a:stretch>
        </p:blipFill>
        <p:spPr>
          <a:xfrm>
            <a:off x="6948264" y="5733255"/>
            <a:ext cx="1890715" cy="744540"/>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Care Homes</a:t>
            </a:r>
            <a:br/>
            <a:endParaRPr/>
          </a:p>
        </p:txBody>
      </p:sp>
      <p:sp>
        <p:nvSpPr>
          <p:cNvPr id="193" name="Shape 193"/>
          <p:cNvSpPr>
            <a:spLocks noGrp="1"/>
          </p:cNvSpPr>
          <p:nvPr>
            <p:ph type="body" idx="1"/>
          </p:nvPr>
        </p:nvSpPr>
        <p:spPr>
          <a:xfrm>
            <a:off x="457200" y="980728"/>
            <a:ext cx="8229600" cy="4608511"/>
          </a:xfrm>
          <a:prstGeom prst="rect">
            <a:avLst/>
          </a:prstGeom>
        </p:spPr>
        <p:txBody>
          <a:bodyPr/>
          <a:lstStyle/>
          <a:p>
            <a:pPr>
              <a:lnSpc>
                <a:spcPct val="80000"/>
              </a:lnSpc>
              <a:spcBef>
                <a:spcPts val="400"/>
              </a:spcBef>
              <a:defRPr sz="1700"/>
            </a:pPr>
            <a:r>
              <a:t>MDTs suspended.  Tuesday-Friday there will be a GP available to give advice to the matrons- telephone and video consultations and video MDTs as needed. Ability to visit wearing PPE as needed. Working up SOP and links with palliative care team</a:t>
            </a:r>
          </a:p>
          <a:p>
            <a:pPr>
              <a:lnSpc>
                <a:spcPct val="80000"/>
              </a:lnSpc>
              <a:spcBef>
                <a:spcPts val="400"/>
              </a:spcBef>
              <a:defRPr sz="1700"/>
            </a:pPr>
            <a:r>
              <a:t>Requesting care homes make prescription requests/queries electronically</a:t>
            </a:r>
          </a:p>
          <a:p>
            <a:pPr>
              <a:lnSpc>
                <a:spcPct val="80000"/>
              </a:lnSpc>
              <a:spcBef>
                <a:spcPts val="400"/>
              </a:spcBef>
              <a:defRPr sz="1700"/>
            </a:pPr>
            <a:r>
              <a:t>Matrons ensuring all DNR and EHCPs are up to date.</a:t>
            </a:r>
          </a:p>
          <a:p>
            <a:pPr>
              <a:lnSpc>
                <a:spcPct val="80000"/>
              </a:lnSpc>
              <a:spcBef>
                <a:spcPts val="400"/>
              </a:spcBef>
              <a:defRPr sz="1700"/>
            </a:pPr>
            <a:r>
              <a:t>If the care home MDT GP is not available matrons will be given bypass numbers for each practice.  If less urgent an urgent task to reception (which will include their mobile number) will be sent.</a:t>
            </a:r>
          </a:p>
          <a:p>
            <a:pPr>
              <a:lnSpc>
                <a:spcPct val="80000"/>
              </a:lnSpc>
              <a:spcBef>
                <a:spcPts val="400"/>
              </a:spcBef>
              <a:defRPr sz="1700"/>
            </a:pPr>
            <a:r>
              <a:t>All visits to care homes to have been discussed with community matron by care home before GP requested</a:t>
            </a:r>
          </a:p>
          <a:p>
            <a:pPr>
              <a:lnSpc>
                <a:spcPct val="80000"/>
              </a:lnSpc>
              <a:spcBef>
                <a:spcPts val="400"/>
              </a:spcBef>
              <a:defRPr sz="1700"/>
            </a:pPr>
            <a:r>
              <a:t>Use video consults where possible.</a:t>
            </a:r>
          </a:p>
          <a:p>
            <a:pPr>
              <a:lnSpc>
                <a:spcPct val="80000"/>
              </a:lnSpc>
              <a:spcBef>
                <a:spcPts val="400"/>
              </a:spcBef>
              <a:defRPr sz="1700"/>
            </a:pPr>
            <a:r>
              <a:t>PPE to be worn</a:t>
            </a:r>
          </a:p>
          <a:p>
            <a:pPr>
              <a:lnSpc>
                <a:spcPct val="80000"/>
              </a:lnSpc>
              <a:spcBef>
                <a:spcPts val="400"/>
              </a:spcBef>
              <a:defRPr sz="1700"/>
            </a:pPr>
            <a:r>
              <a:t>Hand washing before entering the care home and before &amp; after examining the patient</a:t>
            </a:r>
          </a:p>
        </p:txBody>
      </p:sp>
      <p:pic>
        <p:nvPicPr>
          <p:cNvPr id="194" name="image5.png"/>
          <p:cNvPicPr>
            <a:picLocks noChangeAspect="1"/>
          </p:cNvPicPr>
          <p:nvPr/>
        </p:nvPicPr>
        <p:blipFill>
          <a:blip r:embed="rId2">
            <a:extLst/>
          </a:blip>
          <a:stretch>
            <a:fillRect/>
          </a:stretch>
        </p:blipFill>
        <p:spPr>
          <a:xfrm>
            <a:off x="7020272" y="5949279"/>
            <a:ext cx="1890715" cy="744540"/>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465360" y="122238"/>
            <a:ext cx="8229601" cy="1143001"/>
          </a:xfrm>
          <a:prstGeom prst="rect">
            <a:avLst/>
          </a:prstGeom>
        </p:spPr>
        <p:txBody>
          <a:bodyPr>
            <a:normAutofit fontScale="90000"/>
          </a:bodyPr>
          <a:lstStyle/>
          <a:p>
            <a:pPr defTabSz="832103">
              <a:defRPr sz="3500" b="1"/>
            </a:pPr>
            <a:r>
              <a:t>Prescriptions</a:t>
            </a:r>
            <a:br/>
            <a:endParaRPr/>
          </a:p>
        </p:txBody>
      </p:sp>
      <p:sp>
        <p:nvSpPr>
          <p:cNvPr id="197" name="Shape 197"/>
          <p:cNvSpPr>
            <a:spLocks noGrp="1"/>
          </p:cNvSpPr>
          <p:nvPr>
            <p:ph type="body" idx="1"/>
          </p:nvPr>
        </p:nvSpPr>
        <p:spPr>
          <a:xfrm>
            <a:off x="465360" y="635843"/>
            <a:ext cx="8229601" cy="5913960"/>
          </a:xfrm>
          <a:prstGeom prst="rect">
            <a:avLst/>
          </a:prstGeom>
        </p:spPr>
        <p:txBody>
          <a:bodyPr/>
          <a:lstStyle/>
          <a:p>
            <a:pPr>
              <a:lnSpc>
                <a:spcPct val="80000"/>
              </a:lnSpc>
              <a:spcBef>
                <a:spcPts val="500"/>
              </a:spcBef>
              <a:defRPr sz="2400"/>
            </a:pPr>
            <a:r>
              <a:t>Requests online via NHS App or SystmOnline where possible</a:t>
            </a:r>
          </a:p>
          <a:p>
            <a:pPr>
              <a:lnSpc>
                <a:spcPct val="80000"/>
              </a:lnSpc>
              <a:spcBef>
                <a:spcPts val="500"/>
              </a:spcBef>
              <a:defRPr sz="2400"/>
            </a:pPr>
            <a:r>
              <a:t>Your surgery may accept Emails/econsult with patient DOB and name and prescription request info on.</a:t>
            </a:r>
          </a:p>
          <a:p>
            <a:pPr>
              <a:lnSpc>
                <a:spcPct val="80000"/>
              </a:lnSpc>
              <a:spcBef>
                <a:spcPts val="500"/>
              </a:spcBef>
              <a:defRPr sz="2400"/>
            </a:pPr>
            <a:r>
              <a:t>Written requests to be posted.  Where possible ensure there is a secure post box accessible from outside the building.</a:t>
            </a:r>
          </a:p>
          <a:p>
            <a:pPr>
              <a:lnSpc>
                <a:spcPct val="80000"/>
              </a:lnSpc>
              <a:spcBef>
                <a:spcPts val="500"/>
              </a:spcBef>
              <a:defRPr sz="2400"/>
            </a:pPr>
            <a:r>
              <a:t>All prescriptions to be sent ETP</a:t>
            </a:r>
          </a:p>
          <a:p>
            <a:pPr>
              <a:lnSpc>
                <a:spcPct val="80000"/>
              </a:lnSpc>
              <a:spcBef>
                <a:spcPts val="500"/>
              </a:spcBef>
              <a:defRPr sz="2400"/>
            </a:pPr>
            <a:r>
              <a:t>Do not issue inhalers or rescue packs just in case (See email from Claire Adams)</a:t>
            </a:r>
          </a:p>
          <a:p>
            <a:pPr>
              <a:lnSpc>
                <a:spcPct val="80000"/>
              </a:lnSpc>
              <a:spcBef>
                <a:spcPts val="500"/>
              </a:spcBef>
              <a:defRPr sz="2400"/>
            </a:pPr>
            <a:r>
              <a:t>Do not change the issue duration for longer- max 56 days, but should remain on 28 if that is what they previously had. </a:t>
            </a:r>
          </a:p>
          <a:p>
            <a:pPr>
              <a:lnSpc>
                <a:spcPct val="80000"/>
              </a:lnSpc>
              <a:spcBef>
                <a:spcPts val="500"/>
              </a:spcBef>
              <a:defRPr sz="2400"/>
            </a:pPr>
            <a:r>
              <a:t>Do not prescribe paracetamol unless had on repeat previously.</a:t>
            </a:r>
          </a:p>
          <a:p>
            <a:pPr>
              <a:lnSpc>
                <a:spcPct val="80000"/>
              </a:lnSpc>
              <a:spcBef>
                <a:spcPts val="500"/>
              </a:spcBef>
              <a:defRPr sz="2400"/>
            </a:pPr>
            <a:r>
              <a:t>Use electronic repeat dispensing where possible- give 6 months.</a:t>
            </a:r>
          </a:p>
        </p:txBody>
      </p:sp>
      <p:pic>
        <p:nvPicPr>
          <p:cNvPr id="198" name="image5.png"/>
          <p:cNvPicPr>
            <a:picLocks noChangeAspect="1"/>
          </p:cNvPicPr>
          <p:nvPr/>
        </p:nvPicPr>
        <p:blipFill>
          <a:blip r:embed="rId2">
            <a:extLst/>
          </a:blip>
          <a:stretch>
            <a:fillRect/>
          </a:stretch>
        </p:blipFill>
        <p:spPr>
          <a:xfrm>
            <a:off x="6804248" y="5805263"/>
            <a:ext cx="1890715" cy="744540"/>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457200" y="274638"/>
            <a:ext cx="8229600" cy="1143001"/>
          </a:xfrm>
          <a:prstGeom prst="rect">
            <a:avLst/>
          </a:prstGeom>
        </p:spPr>
        <p:txBody>
          <a:bodyPr/>
          <a:lstStyle>
            <a:lvl1pPr defTabSz="832103">
              <a:defRPr sz="3500" b="1"/>
            </a:lvl1pPr>
          </a:lstStyle>
          <a:p>
            <a:r>
              <a:t>Those with Communication Difficulties</a:t>
            </a:r>
          </a:p>
        </p:txBody>
      </p:sp>
      <p:sp>
        <p:nvSpPr>
          <p:cNvPr id="201" name="Shape 201"/>
          <p:cNvSpPr>
            <a:spLocks noGrp="1"/>
          </p:cNvSpPr>
          <p:nvPr>
            <p:ph type="body" idx="1"/>
          </p:nvPr>
        </p:nvSpPr>
        <p:spPr>
          <a:xfrm>
            <a:off x="457200" y="1600200"/>
            <a:ext cx="8229600" cy="4525963"/>
          </a:xfrm>
          <a:prstGeom prst="rect">
            <a:avLst/>
          </a:prstGeom>
        </p:spPr>
        <p:txBody>
          <a:bodyPr/>
          <a:lstStyle/>
          <a:p>
            <a:r>
              <a:t>Ensure they can access triage via a screening area at the front door.</a:t>
            </a:r>
          </a:p>
          <a:p>
            <a:r>
              <a:t>Ensure that leaflets are available in common languages. </a:t>
            </a:r>
          </a:p>
          <a:p>
            <a:r>
              <a:t>If telephone triage is not possible (language barrier or deafness, no access to telephone) advise the patient to sit in the isolation room.  A clinician will see them in there using PPE.</a:t>
            </a:r>
          </a:p>
        </p:txBody>
      </p:sp>
      <p:pic>
        <p:nvPicPr>
          <p:cNvPr id="202" name="image5.png"/>
          <p:cNvPicPr>
            <a:picLocks noChangeAspect="1"/>
          </p:cNvPicPr>
          <p:nvPr/>
        </p:nvPicPr>
        <p:blipFill>
          <a:blip r:embed="rId2">
            <a:extLst/>
          </a:blip>
          <a:stretch>
            <a:fillRect/>
          </a:stretch>
        </p:blipFill>
        <p:spPr>
          <a:xfrm>
            <a:off x="6948264" y="5733255"/>
            <a:ext cx="1890715" cy="744540"/>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Consumables</a:t>
            </a:r>
            <a:br/>
            <a:endParaRPr/>
          </a:p>
        </p:txBody>
      </p:sp>
      <p:sp>
        <p:nvSpPr>
          <p:cNvPr id="205" name="Shape 205"/>
          <p:cNvSpPr>
            <a:spLocks noGrp="1"/>
          </p:cNvSpPr>
          <p:nvPr>
            <p:ph type="body" idx="1"/>
          </p:nvPr>
        </p:nvSpPr>
        <p:spPr>
          <a:xfrm>
            <a:off x="467543" y="1052734"/>
            <a:ext cx="8229601" cy="4896548"/>
          </a:xfrm>
          <a:prstGeom prst="rect">
            <a:avLst/>
          </a:prstGeom>
        </p:spPr>
        <p:txBody>
          <a:bodyPr/>
          <a:lstStyle/>
          <a:p>
            <a:r>
              <a:t>Keep tight stock control</a:t>
            </a:r>
          </a:p>
          <a:p>
            <a:r>
              <a:t>Share with Janet Robson if you are struggling to get anything.</a:t>
            </a:r>
          </a:p>
        </p:txBody>
      </p:sp>
      <p:pic>
        <p:nvPicPr>
          <p:cNvPr id="206" name="image5.png"/>
          <p:cNvPicPr>
            <a:picLocks noChangeAspect="1"/>
          </p:cNvPicPr>
          <p:nvPr/>
        </p:nvPicPr>
        <p:blipFill>
          <a:blip r:embed="rId2">
            <a:extLst/>
          </a:blip>
          <a:stretch>
            <a:fillRect/>
          </a:stretch>
        </p:blipFill>
        <p:spPr>
          <a:xfrm>
            <a:off x="7164288" y="5949279"/>
            <a:ext cx="1890715" cy="744540"/>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Staff</a:t>
            </a:r>
            <a:br/>
            <a:endParaRPr/>
          </a:p>
        </p:txBody>
      </p:sp>
      <p:sp>
        <p:nvSpPr>
          <p:cNvPr id="209" name="Shape 209"/>
          <p:cNvSpPr>
            <a:spLocks noGrp="1"/>
          </p:cNvSpPr>
          <p:nvPr>
            <p:ph type="body" idx="1"/>
          </p:nvPr>
        </p:nvSpPr>
        <p:spPr>
          <a:xfrm>
            <a:off x="457200" y="764702"/>
            <a:ext cx="8229600" cy="5832652"/>
          </a:xfrm>
          <a:prstGeom prst="rect">
            <a:avLst/>
          </a:prstGeom>
        </p:spPr>
        <p:txBody>
          <a:bodyPr/>
          <a:lstStyle/>
          <a:p>
            <a:pPr>
              <a:spcBef>
                <a:spcPts val="300"/>
              </a:spcBef>
              <a:defRPr sz="1600"/>
            </a:pPr>
            <a:r>
              <a:t>Sickness process – this has been discussed and agreed with all practices. PM’s have all relevant information. A town wide agreement was made. Will be reviewed alongside of government changes </a:t>
            </a:r>
          </a:p>
          <a:p>
            <a:pPr>
              <a:spcBef>
                <a:spcPts val="300"/>
              </a:spcBef>
              <a:defRPr sz="1600"/>
            </a:pPr>
            <a:r>
              <a:t>Welfare</a:t>
            </a:r>
          </a:p>
          <a:p>
            <a:pPr marL="742950" lvl="1" indent="-285750">
              <a:spcBef>
                <a:spcPts val="300"/>
              </a:spcBef>
              <a:defRPr sz="1600"/>
            </a:pPr>
            <a:r>
              <a:t>We need to plan how we are going to look after each other</a:t>
            </a:r>
            <a:endParaRPr sz="2800"/>
          </a:p>
          <a:p>
            <a:pPr marL="742950" lvl="1" indent="-285750">
              <a:spcBef>
                <a:spcPts val="300"/>
              </a:spcBef>
              <a:defRPr sz="1600"/>
            </a:pPr>
            <a:r>
              <a:t>Arcus counselling available to all staff</a:t>
            </a:r>
            <a:endParaRPr sz="2800"/>
          </a:p>
          <a:p>
            <a:pPr marL="742950" lvl="1" indent="-285750">
              <a:spcBef>
                <a:spcPts val="300"/>
              </a:spcBef>
              <a:defRPr sz="1600"/>
            </a:pPr>
            <a:r>
              <a:t>GP choices</a:t>
            </a:r>
            <a:endParaRPr sz="2800"/>
          </a:p>
          <a:p>
            <a:pPr marL="742950" lvl="1" indent="-285750">
              <a:spcBef>
                <a:spcPts val="300"/>
              </a:spcBef>
              <a:defRPr sz="1600"/>
            </a:pPr>
            <a:r>
              <a:t>Ensure regular breaks and cycling staff in and out of most intense work.</a:t>
            </a:r>
          </a:p>
          <a:p>
            <a:pPr>
              <a:spcBef>
                <a:spcPts val="300"/>
              </a:spcBef>
              <a:defRPr sz="1600"/>
            </a:pPr>
            <a:r>
              <a:t>Attendance</a:t>
            </a:r>
          </a:p>
          <a:p>
            <a:pPr marL="742950" lvl="1" indent="-285750">
              <a:spcBef>
                <a:spcPts val="300"/>
              </a:spcBef>
              <a:defRPr sz="1600"/>
            </a:pPr>
            <a:r>
              <a:t>Workforce plan being developed and will be a priority to complete this week to enable us to support each other. </a:t>
            </a:r>
          </a:p>
          <a:p>
            <a:pPr marL="742950" lvl="1" indent="-285750">
              <a:spcBef>
                <a:spcPts val="300"/>
              </a:spcBef>
              <a:defRPr sz="1600"/>
            </a:pPr>
            <a:r>
              <a:t>A template letter has been provided to PM’s for key workers to produce to school – please not the council have confirmed it is our choice to identify the key workers not the school </a:t>
            </a:r>
            <a:endParaRPr sz="2800"/>
          </a:p>
          <a:p>
            <a:pPr>
              <a:spcBef>
                <a:spcPts val="300"/>
              </a:spcBef>
              <a:defRPr sz="1600"/>
            </a:pPr>
            <a:r>
              <a:t>Infection control</a:t>
            </a:r>
          </a:p>
          <a:p>
            <a:pPr marL="742950" lvl="1" indent="-285750">
              <a:spcBef>
                <a:spcPts val="300"/>
              </a:spcBef>
              <a:defRPr sz="1600"/>
            </a:pPr>
            <a:r>
              <a:t>Ensure all staff aware of policies- ensure policies contain information relevant to Covid19.  We have developed a policy for the hot clinic which can be shared.</a:t>
            </a:r>
          </a:p>
          <a:p>
            <a:pPr>
              <a:spcBef>
                <a:spcPts val="300"/>
              </a:spcBef>
              <a:defRPr sz="1600"/>
            </a:pPr>
            <a:r>
              <a:t>Critical people</a:t>
            </a:r>
          </a:p>
          <a:p>
            <a:pPr marL="742950" lvl="1" indent="-285750">
              <a:spcBef>
                <a:spcPts val="300"/>
              </a:spcBef>
              <a:defRPr sz="1600"/>
            </a:pPr>
            <a:r>
              <a:t>Start sharing skills and information</a:t>
            </a:r>
            <a:endParaRPr sz="2800"/>
          </a:p>
          <a:p>
            <a:pPr marL="742950" lvl="1" indent="-285750">
              <a:spcBef>
                <a:spcPts val="300"/>
              </a:spcBef>
              <a:defRPr sz="1600"/>
            </a:pPr>
            <a:r>
              <a:t>Eg log in details / bank details</a:t>
            </a:r>
          </a:p>
        </p:txBody>
      </p:sp>
      <p:pic>
        <p:nvPicPr>
          <p:cNvPr id="210" name="image7.png"/>
          <p:cNvPicPr>
            <a:picLocks noChangeAspect="1"/>
          </p:cNvPicPr>
          <p:nvPr/>
        </p:nvPicPr>
        <p:blipFill>
          <a:blip r:embed="rId2">
            <a:extLst/>
          </a:blip>
          <a:stretch>
            <a:fillRect/>
          </a:stretch>
        </p:blipFill>
        <p:spPr>
          <a:xfrm>
            <a:off x="7020272" y="5877271"/>
            <a:ext cx="1890715" cy="744539"/>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57200" y="274638"/>
            <a:ext cx="8229600" cy="1143001"/>
          </a:xfrm>
          <a:prstGeom prst="rect">
            <a:avLst/>
          </a:prstGeom>
        </p:spPr>
        <p:txBody>
          <a:bodyPr/>
          <a:lstStyle/>
          <a:p>
            <a:r>
              <a:t>Staff Resources</a:t>
            </a:r>
          </a:p>
        </p:txBody>
      </p:sp>
      <p:sp>
        <p:nvSpPr>
          <p:cNvPr id="213" name="Shape 213"/>
          <p:cNvSpPr>
            <a:spLocks noGrp="1"/>
          </p:cNvSpPr>
          <p:nvPr>
            <p:ph type="body" idx="1"/>
          </p:nvPr>
        </p:nvSpPr>
        <p:spPr>
          <a:xfrm>
            <a:off x="457200" y="1600200"/>
            <a:ext cx="8229600" cy="5141168"/>
          </a:xfrm>
          <a:prstGeom prst="rect">
            <a:avLst/>
          </a:prstGeom>
        </p:spPr>
        <p:txBody>
          <a:bodyPr/>
          <a:lstStyle/>
          <a:p>
            <a:pPr marL="325754" indent="-325754" defTabSz="868680">
              <a:lnSpc>
                <a:spcPct val="90000"/>
              </a:lnSpc>
              <a:spcBef>
                <a:spcPts val="800"/>
              </a:spcBef>
              <a:defRPr sz="3500"/>
            </a:pPr>
            <a:r>
              <a:rPr dirty="0"/>
              <a:t>Staff Risk assessment</a:t>
            </a:r>
            <a:endParaRPr sz="2700" dirty="0"/>
          </a:p>
          <a:p>
            <a:pPr marL="705801" lvl="1" indent="-271462" defTabSz="868680">
              <a:lnSpc>
                <a:spcPct val="90000"/>
              </a:lnSpc>
              <a:spcBef>
                <a:spcPts val="800"/>
              </a:spcBef>
              <a:defRPr sz="3500"/>
            </a:pPr>
            <a:r>
              <a:rPr dirty="0"/>
              <a:t>Part 1</a:t>
            </a:r>
            <a:endParaRPr sz="2300" dirty="0"/>
          </a:p>
          <a:p>
            <a:pPr marL="705801" lvl="1" indent="-271462" defTabSz="868680">
              <a:lnSpc>
                <a:spcPct val="90000"/>
              </a:lnSpc>
              <a:spcBef>
                <a:spcPts val="800"/>
              </a:spcBef>
              <a:defRPr sz="3500"/>
            </a:pPr>
            <a:r>
              <a:rPr dirty="0"/>
              <a:t>Part 2</a:t>
            </a:r>
            <a:endParaRPr sz="2300" dirty="0"/>
          </a:p>
          <a:p>
            <a:pPr marL="325754" indent="-325754" defTabSz="868680">
              <a:lnSpc>
                <a:spcPct val="90000"/>
              </a:lnSpc>
              <a:spcBef>
                <a:spcPts val="800"/>
              </a:spcBef>
              <a:defRPr sz="3500"/>
            </a:pPr>
            <a:r>
              <a:rPr dirty="0"/>
              <a:t>Key worker letter</a:t>
            </a:r>
            <a:endParaRPr sz="2700" dirty="0"/>
          </a:p>
          <a:p>
            <a:pPr marL="325754" indent="-325754" defTabSz="868680">
              <a:lnSpc>
                <a:spcPct val="90000"/>
              </a:lnSpc>
              <a:spcBef>
                <a:spcPts val="800"/>
              </a:spcBef>
              <a:defRPr sz="3500"/>
            </a:pPr>
            <a:r>
              <a:rPr dirty="0"/>
              <a:t>Self isolation: https://assets.publishing.service.gov.uk/government/uploads/system/uploads/attachment_data/file/874011/Stay_at_home_guidance_diagram.pdf</a:t>
            </a:r>
          </a:p>
        </p:txBody>
      </p:sp>
      <p:pic>
        <p:nvPicPr>
          <p:cNvPr id="214" name="image8.png"/>
          <p:cNvPicPr>
            <a:picLocks noChangeAspect="1"/>
          </p:cNvPicPr>
          <p:nvPr/>
        </p:nvPicPr>
        <p:blipFill>
          <a:blip r:embed="rId2">
            <a:extLst/>
          </a:blip>
          <a:stretch>
            <a:fillRect/>
          </a:stretch>
        </p:blipFill>
        <p:spPr>
          <a:xfrm>
            <a:off x="2577480" y="2838574"/>
            <a:ext cx="914402" cy="806452"/>
          </a:xfrm>
          <a:prstGeom prst="rect">
            <a:avLst/>
          </a:prstGeom>
          <a:ln w="12700">
            <a:miter lim="400000"/>
          </a:ln>
        </p:spPr>
      </p:pic>
      <p:pic>
        <p:nvPicPr>
          <p:cNvPr id="215" name="image8.png"/>
          <p:cNvPicPr>
            <a:picLocks noChangeAspect="1"/>
          </p:cNvPicPr>
          <p:nvPr/>
        </p:nvPicPr>
        <p:blipFill>
          <a:blip r:embed="rId2">
            <a:extLst/>
          </a:blip>
          <a:stretch>
            <a:fillRect/>
          </a:stretch>
        </p:blipFill>
        <p:spPr>
          <a:xfrm>
            <a:off x="2555775" y="2132856"/>
            <a:ext cx="914401" cy="806452"/>
          </a:xfrm>
          <a:prstGeom prst="rect">
            <a:avLst/>
          </a:prstGeom>
          <a:ln w="12700">
            <a:miter lim="400000"/>
          </a:ln>
        </p:spPr>
      </p:pic>
      <p:pic>
        <p:nvPicPr>
          <p:cNvPr id="216" name="image8.png"/>
          <p:cNvPicPr>
            <a:picLocks noChangeAspect="1"/>
          </p:cNvPicPr>
          <p:nvPr/>
        </p:nvPicPr>
        <p:blipFill>
          <a:blip r:embed="rId2">
            <a:extLst/>
          </a:blip>
          <a:stretch>
            <a:fillRect/>
          </a:stretch>
        </p:blipFill>
        <p:spPr>
          <a:xfrm>
            <a:off x="4355974" y="3429000"/>
            <a:ext cx="914402" cy="806450"/>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Remote Consultations</a:t>
            </a:r>
            <a:br/>
            <a:endParaRPr/>
          </a:p>
        </p:txBody>
      </p:sp>
      <p:sp>
        <p:nvSpPr>
          <p:cNvPr id="219" name="Shape 219"/>
          <p:cNvSpPr>
            <a:spLocks noGrp="1"/>
          </p:cNvSpPr>
          <p:nvPr>
            <p:ph type="body" idx="1"/>
          </p:nvPr>
        </p:nvSpPr>
        <p:spPr>
          <a:xfrm>
            <a:off x="457200" y="980726"/>
            <a:ext cx="8229600" cy="5145439"/>
          </a:xfrm>
          <a:prstGeom prst="rect">
            <a:avLst/>
          </a:prstGeom>
        </p:spPr>
        <p:txBody>
          <a:bodyPr/>
          <a:lstStyle/>
          <a:p>
            <a:pPr>
              <a:lnSpc>
                <a:spcPct val="80000"/>
              </a:lnSpc>
              <a:spcBef>
                <a:spcPts val="500"/>
              </a:spcBef>
              <a:defRPr sz="2400"/>
            </a:pPr>
            <a:r>
              <a:t>Use AccuRx for video consultations (not endorsed by our CCG but it is by others) AM-J is working on a ‘how to’ guide.</a:t>
            </a:r>
          </a:p>
          <a:p>
            <a:pPr>
              <a:lnSpc>
                <a:spcPct val="80000"/>
              </a:lnSpc>
              <a:spcBef>
                <a:spcPts val="500"/>
              </a:spcBef>
              <a:defRPr sz="2400"/>
            </a:pPr>
            <a:r>
              <a:t>PCN has purchased Zoom for video conferencing.  Contact </a:t>
            </a:r>
            <a:r>
              <a:rPr u="sng">
                <a:solidFill>
                  <a:srgbClr val="0000FF"/>
                </a:solidFill>
                <a:uFill>
                  <a:solidFill>
                    <a:srgbClr val="0000FF"/>
                  </a:solidFill>
                </a:uFill>
                <a:hlinkClick r:id="rId2"/>
              </a:rPr>
              <a:t>darlington.pcn@nhs.net</a:t>
            </a:r>
            <a:r>
              <a:t> for access.</a:t>
            </a:r>
          </a:p>
          <a:p>
            <a:pPr>
              <a:lnSpc>
                <a:spcPct val="80000"/>
              </a:lnSpc>
              <a:spcBef>
                <a:spcPts val="500"/>
              </a:spcBef>
              <a:defRPr sz="2400"/>
            </a:pPr>
            <a:r>
              <a:t>Jehanne is leading on improving remote working capabilities where possible</a:t>
            </a:r>
          </a:p>
          <a:p>
            <a:pPr>
              <a:lnSpc>
                <a:spcPct val="80000"/>
              </a:lnSpc>
              <a:spcBef>
                <a:spcPts val="500"/>
              </a:spcBef>
              <a:defRPr sz="2400"/>
            </a:pPr>
            <a:r>
              <a:t>Janet is purchasing mobile phones for each practice. (ensure these are regularly cleaned)</a:t>
            </a:r>
          </a:p>
          <a:p>
            <a:pPr>
              <a:lnSpc>
                <a:spcPct val="80000"/>
              </a:lnSpc>
              <a:spcBef>
                <a:spcPts val="500"/>
              </a:spcBef>
              <a:defRPr sz="2400"/>
            </a:pPr>
            <a:r>
              <a:t>Document that telephone triage taken place during COVID19 Pandemic. Consider creating an auto-consult for this</a:t>
            </a:r>
          </a:p>
          <a:p>
            <a:pPr>
              <a:lnSpc>
                <a:spcPct val="80000"/>
              </a:lnSpc>
              <a:spcBef>
                <a:spcPts val="500"/>
              </a:spcBef>
              <a:defRPr sz="2400"/>
            </a:pPr>
            <a:r>
              <a:t>Review telephone triage/consultation training.</a:t>
            </a:r>
          </a:p>
          <a:p>
            <a:pPr marL="742950" lvl="1" indent="-285750">
              <a:lnSpc>
                <a:spcPct val="80000"/>
              </a:lnSpc>
              <a:spcBef>
                <a:spcPts val="500"/>
              </a:spcBef>
              <a:defRPr sz="2100"/>
            </a:pPr>
            <a:r>
              <a:t>egplearning.co.uk/quick-telephone-consultation-tips-for-primary-care/</a:t>
            </a:r>
          </a:p>
        </p:txBody>
      </p:sp>
      <p:pic>
        <p:nvPicPr>
          <p:cNvPr id="220" name="image7.png"/>
          <p:cNvPicPr>
            <a:picLocks noChangeAspect="1"/>
          </p:cNvPicPr>
          <p:nvPr/>
        </p:nvPicPr>
        <p:blipFill>
          <a:blip r:embed="rId3">
            <a:extLst/>
          </a:blip>
          <a:stretch>
            <a:fillRect/>
          </a:stretch>
        </p:blipFill>
        <p:spPr>
          <a:xfrm>
            <a:off x="6876256" y="5805263"/>
            <a:ext cx="1890715" cy="744539"/>
          </a:xfrm>
          <a:prstGeom prst="rect">
            <a:avLst/>
          </a:prstGeom>
          <a:ln w="12700">
            <a:miter lim="400000"/>
          </a:ln>
        </p:spPr>
      </p:pic>
      <p:sp>
        <p:nvSpPr>
          <p:cNvPr id="221" name="Shape 221"/>
          <p:cNvSpPr/>
          <p:nvPr/>
        </p:nvSpPr>
        <p:spPr>
          <a:xfrm>
            <a:off x="467544" y="5877271"/>
            <a:ext cx="2736304" cy="624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Patrick Holmes leading- more to follow</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Contents</a:t>
            </a:r>
            <a:br/>
            <a:endParaRPr/>
          </a:p>
        </p:txBody>
      </p:sp>
      <p:sp>
        <p:nvSpPr>
          <p:cNvPr id="135" name="Shape 135"/>
          <p:cNvSpPr>
            <a:spLocks noGrp="1"/>
          </p:cNvSpPr>
          <p:nvPr>
            <p:ph type="body" idx="1"/>
          </p:nvPr>
        </p:nvSpPr>
        <p:spPr>
          <a:xfrm>
            <a:off x="457200" y="908718"/>
            <a:ext cx="8229600" cy="5217447"/>
          </a:xfrm>
          <a:prstGeom prst="rect">
            <a:avLst/>
          </a:prstGeom>
        </p:spPr>
        <p:txBody>
          <a:bodyPr/>
          <a:lstStyle/>
          <a:p>
            <a:pPr>
              <a:lnSpc>
                <a:spcPct val="80000"/>
              </a:lnSpc>
              <a:spcBef>
                <a:spcPts val="200"/>
              </a:spcBef>
              <a:defRPr sz="1200"/>
            </a:pPr>
            <a:r>
              <a:t>Standardising the message</a:t>
            </a:r>
          </a:p>
          <a:p>
            <a:pPr>
              <a:lnSpc>
                <a:spcPct val="80000"/>
              </a:lnSpc>
              <a:spcBef>
                <a:spcPts val="200"/>
              </a:spcBef>
              <a:defRPr sz="1200"/>
            </a:pPr>
            <a:r>
              <a:t>Managing the phone</a:t>
            </a:r>
          </a:p>
          <a:p>
            <a:pPr>
              <a:lnSpc>
                <a:spcPct val="80000"/>
              </a:lnSpc>
              <a:spcBef>
                <a:spcPts val="200"/>
              </a:spcBef>
              <a:defRPr sz="1200"/>
            </a:pPr>
            <a:r>
              <a:t>Symptomatic patients that need seeing</a:t>
            </a:r>
          </a:p>
          <a:p>
            <a:pPr>
              <a:lnSpc>
                <a:spcPct val="80000"/>
              </a:lnSpc>
              <a:spcBef>
                <a:spcPts val="200"/>
              </a:spcBef>
              <a:defRPr sz="1200"/>
            </a:pPr>
            <a:r>
              <a:t>Walk ins</a:t>
            </a:r>
          </a:p>
          <a:p>
            <a:pPr>
              <a:lnSpc>
                <a:spcPct val="80000"/>
              </a:lnSpc>
              <a:spcBef>
                <a:spcPts val="200"/>
              </a:spcBef>
              <a:defRPr sz="1200"/>
            </a:pPr>
            <a:r>
              <a:t>PPE</a:t>
            </a:r>
          </a:p>
          <a:p>
            <a:pPr>
              <a:lnSpc>
                <a:spcPct val="80000"/>
              </a:lnSpc>
              <a:spcBef>
                <a:spcPts val="200"/>
              </a:spcBef>
              <a:defRPr sz="1200"/>
            </a:pPr>
            <a:r>
              <a:t>Cleaning</a:t>
            </a:r>
          </a:p>
          <a:p>
            <a:pPr>
              <a:lnSpc>
                <a:spcPct val="80000"/>
              </a:lnSpc>
              <a:spcBef>
                <a:spcPts val="200"/>
              </a:spcBef>
              <a:defRPr sz="1200"/>
            </a:pPr>
            <a:r>
              <a:t>Home visits</a:t>
            </a:r>
          </a:p>
          <a:p>
            <a:pPr>
              <a:lnSpc>
                <a:spcPct val="80000"/>
              </a:lnSpc>
              <a:spcBef>
                <a:spcPts val="200"/>
              </a:spcBef>
              <a:defRPr sz="1200"/>
            </a:pPr>
            <a:r>
              <a:t>Care homes</a:t>
            </a:r>
          </a:p>
          <a:p>
            <a:pPr>
              <a:lnSpc>
                <a:spcPct val="80000"/>
              </a:lnSpc>
              <a:spcBef>
                <a:spcPts val="200"/>
              </a:spcBef>
              <a:defRPr sz="1200"/>
            </a:pPr>
            <a:r>
              <a:t>Prescriptions</a:t>
            </a:r>
          </a:p>
          <a:p>
            <a:pPr>
              <a:lnSpc>
                <a:spcPct val="80000"/>
              </a:lnSpc>
              <a:spcBef>
                <a:spcPts val="200"/>
              </a:spcBef>
              <a:defRPr sz="1200"/>
            </a:pPr>
            <a:r>
              <a:t>Those with communication difficulties (language/deafness for example)</a:t>
            </a:r>
          </a:p>
          <a:p>
            <a:pPr>
              <a:lnSpc>
                <a:spcPct val="80000"/>
              </a:lnSpc>
              <a:spcBef>
                <a:spcPts val="200"/>
              </a:spcBef>
              <a:defRPr sz="1200"/>
            </a:pPr>
            <a:r>
              <a:t>Consumables</a:t>
            </a:r>
          </a:p>
          <a:p>
            <a:pPr>
              <a:lnSpc>
                <a:spcPct val="80000"/>
              </a:lnSpc>
              <a:spcBef>
                <a:spcPts val="200"/>
              </a:spcBef>
              <a:defRPr sz="1200"/>
            </a:pPr>
            <a:r>
              <a:t>Staff</a:t>
            </a:r>
          </a:p>
          <a:p>
            <a:pPr>
              <a:lnSpc>
                <a:spcPct val="80000"/>
              </a:lnSpc>
              <a:spcBef>
                <a:spcPts val="200"/>
              </a:spcBef>
              <a:defRPr sz="1200"/>
            </a:pPr>
            <a:r>
              <a:t>Telephone consultations</a:t>
            </a:r>
          </a:p>
          <a:p>
            <a:pPr>
              <a:lnSpc>
                <a:spcPct val="80000"/>
              </a:lnSpc>
              <a:spcBef>
                <a:spcPts val="200"/>
              </a:spcBef>
              <a:defRPr sz="1200"/>
            </a:pPr>
            <a:r>
              <a:t>F2F consultations</a:t>
            </a:r>
          </a:p>
          <a:p>
            <a:pPr>
              <a:lnSpc>
                <a:spcPct val="80000"/>
              </a:lnSpc>
              <a:spcBef>
                <a:spcPts val="200"/>
              </a:spcBef>
              <a:defRPr sz="1200"/>
            </a:pPr>
            <a:r>
              <a:t>Outside agencies</a:t>
            </a:r>
          </a:p>
          <a:p>
            <a:pPr>
              <a:lnSpc>
                <a:spcPct val="80000"/>
              </a:lnSpc>
              <a:spcBef>
                <a:spcPts val="200"/>
              </a:spcBef>
              <a:defRPr sz="1200"/>
            </a:pPr>
            <a:r>
              <a:t>111 appointments</a:t>
            </a:r>
          </a:p>
          <a:p>
            <a:pPr>
              <a:lnSpc>
                <a:spcPct val="80000"/>
              </a:lnSpc>
              <a:spcBef>
                <a:spcPts val="200"/>
              </a:spcBef>
              <a:defRPr sz="1200"/>
            </a:pPr>
            <a:r>
              <a:t>Routine work</a:t>
            </a:r>
          </a:p>
          <a:p>
            <a:pPr>
              <a:lnSpc>
                <a:spcPct val="80000"/>
              </a:lnSpc>
              <a:spcBef>
                <a:spcPts val="200"/>
              </a:spcBef>
              <a:defRPr sz="1200"/>
            </a:pPr>
            <a:r>
              <a:t>Vulnerable patients</a:t>
            </a:r>
          </a:p>
          <a:p>
            <a:pPr>
              <a:lnSpc>
                <a:spcPct val="80000"/>
              </a:lnSpc>
              <a:spcBef>
                <a:spcPts val="200"/>
              </a:spcBef>
              <a:defRPr sz="1200"/>
            </a:pPr>
            <a:r>
              <a:t>Death </a:t>
            </a:r>
          </a:p>
          <a:p>
            <a:pPr>
              <a:lnSpc>
                <a:spcPct val="80000"/>
              </a:lnSpc>
              <a:spcBef>
                <a:spcPts val="200"/>
              </a:spcBef>
              <a:defRPr sz="1200"/>
            </a:pPr>
            <a:r>
              <a:t>HPA</a:t>
            </a:r>
          </a:p>
          <a:p>
            <a:pPr>
              <a:lnSpc>
                <a:spcPct val="80000"/>
              </a:lnSpc>
              <a:spcBef>
                <a:spcPts val="200"/>
              </a:spcBef>
              <a:defRPr sz="1200"/>
            </a:pPr>
            <a:r>
              <a:t>CDDFT update</a:t>
            </a:r>
          </a:p>
          <a:p>
            <a:pPr>
              <a:lnSpc>
                <a:spcPct val="80000"/>
              </a:lnSpc>
              <a:spcBef>
                <a:spcPts val="200"/>
              </a:spcBef>
              <a:defRPr sz="1200"/>
            </a:pPr>
            <a:r>
              <a:t>Community response</a:t>
            </a:r>
          </a:p>
          <a:p>
            <a:pPr>
              <a:lnSpc>
                <a:spcPct val="80000"/>
              </a:lnSpc>
              <a:spcBef>
                <a:spcPts val="200"/>
              </a:spcBef>
              <a:defRPr sz="1200"/>
            </a:pPr>
            <a:r>
              <a:t>Resources</a:t>
            </a:r>
          </a:p>
          <a:p>
            <a:pPr>
              <a:lnSpc>
                <a:spcPct val="80000"/>
              </a:lnSpc>
              <a:spcBef>
                <a:spcPts val="200"/>
              </a:spcBef>
              <a:defRPr sz="1200"/>
            </a:pPr>
            <a:r>
              <a:t>Summary of clinical evidence.  *every clinician should read*</a:t>
            </a:r>
          </a:p>
        </p:txBody>
      </p:sp>
      <p:pic>
        <p:nvPicPr>
          <p:cNvPr id="136" name="image2.png"/>
          <p:cNvPicPr>
            <a:picLocks noChangeAspect="1"/>
          </p:cNvPicPr>
          <p:nvPr/>
        </p:nvPicPr>
        <p:blipFill>
          <a:blip r:embed="rId2">
            <a:extLst/>
          </a:blip>
          <a:stretch>
            <a:fillRect/>
          </a:stretch>
        </p:blipFill>
        <p:spPr>
          <a:xfrm>
            <a:off x="6948264" y="5517231"/>
            <a:ext cx="1884365" cy="744540"/>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457200" y="274638"/>
            <a:ext cx="8229600" cy="1143001"/>
          </a:xfrm>
          <a:prstGeom prst="rect">
            <a:avLst/>
          </a:prstGeom>
        </p:spPr>
        <p:txBody>
          <a:bodyPr/>
          <a:lstStyle/>
          <a:p>
            <a:pPr defTabSz="557783">
              <a:defRPr sz="2300" b="1"/>
            </a:pPr>
            <a:r>
              <a:t>Face to Face Consultations- non symptomatic/self isolating</a:t>
            </a:r>
            <a:br/>
            <a:endParaRPr/>
          </a:p>
        </p:txBody>
      </p:sp>
      <p:sp>
        <p:nvSpPr>
          <p:cNvPr id="224" name="Shape 224"/>
          <p:cNvSpPr>
            <a:spLocks noGrp="1"/>
          </p:cNvSpPr>
          <p:nvPr>
            <p:ph type="body" idx="1"/>
          </p:nvPr>
        </p:nvSpPr>
        <p:spPr>
          <a:xfrm>
            <a:off x="456406" y="1423317"/>
            <a:ext cx="8229601" cy="4525963"/>
          </a:xfrm>
          <a:prstGeom prst="rect">
            <a:avLst/>
          </a:prstGeom>
        </p:spPr>
        <p:txBody>
          <a:bodyPr/>
          <a:lstStyle/>
          <a:p>
            <a:pPr>
              <a:lnSpc>
                <a:spcPct val="80000"/>
              </a:lnSpc>
              <a:spcBef>
                <a:spcPts val="500"/>
              </a:spcBef>
              <a:defRPr sz="2400"/>
            </a:pPr>
            <a:r>
              <a:t>Clinician to ensure patient uses alcohol gel on their hands before entering the room. </a:t>
            </a:r>
          </a:p>
          <a:p>
            <a:pPr>
              <a:lnSpc>
                <a:spcPct val="80000"/>
              </a:lnSpc>
              <a:spcBef>
                <a:spcPts val="500"/>
              </a:spcBef>
              <a:defRPr sz="2400"/>
            </a:pPr>
            <a:r>
              <a:t>At the end of the consultation clinician to wash hands and ensure all equipment is wiped down with an alcohol wipe. </a:t>
            </a:r>
          </a:p>
          <a:p>
            <a:pPr>
              <a:lnSpc>
                <a:spcPct val="80000"/>
              </a:lnSpc>
              <a:spcBef>
                <a:spcPts val="500"/>
              </a:spcBef>
              <a:defRPr sz="2400"/>
            </a:pPr>
            <a:r>
              <a:t>At the end of each session clinical room to be cleaned.</a:t>
            </a:r>
          </a:p>
          <a:p>
            <a:pPr>
              <a:lnSpc>
                <a:spcPct val="80000"/>
              </a:lnSpc>
              <a:spcBef>
                <a:spcPts val="500"/>
              </a:spcBef>
              <a:defRPr sz="2400"/>
            </a:pPr>
            <a:r>
              <a:t>Ensure disposable equipment is used where possible (e.g Tourniquets) PHD will be trying to purchase disposable tourniquets for all practices.</a:t>
            </a:r>
          </a:p>
          <a:p>
            <a:pPr>
              <a:lnSpc>
                <a:spcPct val="80000"/>
              </a:lnSpc>
              <a:spcBef>
                <a:spcPts val="500"/>
              </a:spcBef>
              <a:defRPr sz="2400"/>
            </a:pPr>
            <a:r>
              <a:t>Ensure consulting and waiting rooms are well ventilated- open windows</a:t>
            </a:r>
          </a:p>
          <a:p>
            <a:pPr>
              <a:lnSpc>
                <a:spcPct val="80000"/>
              </a:lnSpc>
              <a:spcBef>
                <a:spcPts val="500"/>
              </a:spcBef>
              <a:defRPr sz="2400"/>
            </a:pPr>
            <a:r>
              <a:t>DO NOT EXAMINE ANY THROAT or NOSE WITHOUT AN FP3 MASK!!!</a:t>
            </a:r>
          </a:p>
        </p:txBody>
      </p:sp>
      <p:pic>
        <p:nvPicPr>
          <p:cNvPr id="225" name="image7.png"/>
          <p:cNvPicPr>
            <a:picLocks noChangeAspect="1"/>
          </p:cNvPicPr>
          <p:nvPr/>
        </p:nvPicPr>
        <p:blipFill>
          <a:blip r:embed="rId2">
            <a:extLst/>
          </a:blip>
          <a:stretch>
            <a:fillRect/>
          </a:stretch>
        </p:blipFill>
        <p:spPr>
          <a:xfrm>
            <a:off x="7092280" y="5949279"/>
            <a:ext cx="1890715" cy="744539"/>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457200" y="274638"/>
            <a:ext cx="8229600" cy="1143001"/>
          </a:xfrm>
          <a:prstGeom prst="rect">
            <a:avLst/>
          </a:prstGeom>
        </p:spPr>
        <p:txBody>
          <a:bodyPr/>
          <a:lstStyle>
            <a:lvl1pPr>
              <a:defRPr b="1"/>
            </a:lvl1pPr>
          </a:lstStyle>
          <a:p>
            <a:r>
              <a:t>Outside Agencies</a:t>
            </a:r>
          </a:p>
        </p:txBody>
      </p:sp>
      <p:sp>
        <p:nvSpPr>
          <p:cNvPr id="228" name="Shape 228"/>
          <p:cNvSpPr>
            <a:spLocks noGrp="1"/>
          </p:cNvSpPr>
          <p:nvPr>
            <p:ph type="body" idx="1"/>
          </p:nvPr>
        </p:nvSpPr>
        <p:spPr>
          <a:xfrm>
            <a:off x="395536" y="1412776"/>
            <a:ext cx="8229601" cy="4525963"/>
          </a:xfrm>
          <a:prstGeom prst="rect">
            <a:avLst/>
          </a:prstGeom>
        </p:spPr>
        <p:txBody>
          <a:bodyPr/>
          <a:lstStyle/>
          <a:p>
            <a:r>
              <a:t>Ensure all outside agencies who use your premises are screening their patients on the same day to ensure they are not symptomatic with a persistent cough or fever &gt;37.8degC.</a:t>
            </a:r>
          </a:p>
          <a:p>
            <a:r>
              <a:t>Limit where possible the amount of outside agencies coming on the premises- but some clinics must continue e.g INR</a:t>
            </a:r>
          </a:p>
        </p:txBody>
      </p:sp>
      <p:pic>
        <p:nvPicPr>
          <p:cNvPr id="229" name="image7.png"/>
          <p:cNvPicPr>
            <a:picLocks noChangeAspect="1"/>
          </p:cNvPicPr>
          <p:nvPr/>
        </p:nvPicPr>
        <p:blipFill>
          <a:blip r:embed="rId2">
            <a:extLst/>
          </a:blip>
          <a:stretch>
            <a:fillRect/>
          </a:stretch>
        </p:blipFill>
        <p:spPr>
          <a:xfrm>
            <a:off x="6588224" y="5373215"/>
            <a:ext cx="1890715" cy="744539"/>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111 Appointments</a:t>
            </a:r>
            <a:br/>
            <a:endParaRPr/>
          </a:p>
        </p:txBody>
      </p:sp>
      <p:sp>
        <p:nvSpPr>
          <p:cNvPr id="232" name="Shape 232"/>
          <p:cNvSpPr>
            <a:spLocks noGrp="1"/>
          </p:cNvSpPr>
          <p:nvPr>
            <p:ph type="body" idx="1"/>
          </p:nvPr>
        </p:nvSpPr>
        <p:spPr>
          <a:xfrm>
            <a:off x="456406" y="908720"/>
            <a:ext cx="8229601" cy="4525963"/>
          </a:xfrm>
          <a:prstGeom prst="rect">
            <a:avLst/>
          </a:prstGeom>
        </p:spPr>
        <p:txBody>
          <a:bodyPr/>
          <a:lstStyle/>
          <a:p>
            <a:r>
              <a:t>Clinician to triage all 111 appointments to ensure the patient needs seeing face to face and does not have a cough or fever.</a:t>
            </a:r>
          </a:p>
          <a:p>
            <a:r>
              <a:t>PHD have contacted 111 to advise them not to tell patients to come to the surgery, but wait for a call.</a:t>
            </a:r>
          </a:p>
          <a:p>
            <a:r>
              <a:t>Any issues please raise with PHD.</a:t>
            </a:r>
          </a:p>
        </p:txBody>
      </p:sp>
      <p:pic>
        <p:nvPicPr>
          <p:cNvPr id="233" name="image7.png"/>
          <p:cNvPicPr>
            <a:picLocks noChangeAspect="1"/>
          </p:cNvPicPr>
          <p:nvPr/>
        </p:nvPicPr>
        <p:blipFill>
          <a:blip r:embed="rId2">
            <a:extLst/>
          </a:blip>
          <a:stretch>
            <a:fillRect/>
          </a:stretch>
        </p:blipFill>
        <p:spPr>
          <a:xfrm>
            <a:off x="6732240" y="5517231"/>
            <a:ext cx="1890715" cy="744539"/>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Routine Work</a:t>
            </a:r>
            <a:br/>
            <a:endParaRPr/>
          </a:p>
        </p:txBody>
      </p:sp>
      <p:sp>
        <p:nvSpPr>
          <p:cNvPr id="236" name="Shape 236"/>
          <p:cNvSpPr>
            <a:spLocks noGrp="1"/>
          </p:cNvSpPr>
          <p:nvPr>
            <p:ph type="body" idx="1"/>
          </p:nvPr>
        </p:nvSpPr>
        <p:spPr>
          <a:xfrm>
            <a:off x="395536" y="980726"/>
            <a:ext cx="8229601" cy="5112572"/>
          </a:xfrm>
          <a:prstGeom prst="rect">
            <a:avLst/>
          </a:prstGeom>
        </p:spPr>
        <p:txBody>
          <a:bodyPr/>
          <a:lstStyle/>
          <a:p>
            <a:pPr>
              <a:lnSpc>
                <a:spcPct val="80000"/>
              </a:lnSpc>
              <a:spcBef>
                <a:spcPts val="600"/>
              </a:spcBef>
              <a:defRPr sz="2900"/>
            </a:pPr>
            <a:r>
              <a:t>Agreed</a:t>
            </a:r>
          </a:p>
          <a:p>
            <a:pPr>
              <a:lnSpc>
                <a:spcPct val="80000"/>
              </a:lnSpc>
              <a:spcBef>
                <a:spcPts val="600"/>
              </a:spcBef>
              <a:defRPr sz="2900"/>
            </a:pPr>
            <a:r>
              <a:t>Contraception – telephone, 3 month supply of pill, depo’s to still be done</a:t>
            </a:r>
          </a:p>
          <a:p>
            <a:pPr>
              <a:lnSpc>
                <a:spcPct val="80000"/>
              </a:lnSpc>
              <a:spcBef>
                <a:spcPts val="600"/>
              </a:spcBef>
              <a:defRPr sz="2900"/>
            </a:pPr>
            <a:r>
              <a:t>Vaccinations – continue </a:t>
            </a:r>
          </a:p>
          <a:p>
            <a:pPr>
              <a:lnSpc>
                <a:spcPct val="80000"/>
              </a:lnSpc>
              <a:spcBef>
                <a:spcPts val="600"/>
              </a:spcBef>
              <a:defRPr sz="2900"/>
            </a:pPr>
            <a:r>
              <a:t>Dressings – continue – review frequency </a:t>
            </a:r>
          </a:p>
          <a:p>
            <a:pPr>
              <a:lnSpc>
                <a:spcPct val="80000"/>
              </a:lnSpc>
              <a:spcBef>
                <a:spcPts val="600"/>
              </a:spcBef>
              <a:defRPr sz="2900"/>
            </a:pPr>
            <a:r>
              <a:t>Injections – necessary only</a:t>
            </a:r>
          </a:p>
          <a:p>
            <a:pPr>
              <a:lnSpc>
                <a:spcPct val="80000"/>
              </a:lnSpc>
              <a:spcBef>
                <a:spcPts val="600"/>
              </a:spcBef>
              <a:defRPr sz="2900"/>
            </a:pPr>
            <a:r>
              <a:t>Bloods/monitoring – Clinicians decision</a:t>
            </a:r>
          </a:p>
          <a:p>
            <a:pPr>
              <a:lnSpc>
                <a:spcPct val="80000"/>
              </a:lnSpc>
              <a:spcBef>
                <a:spcPts val="600"/>
              </a:spcBef>
              <a:defRPr sz="2900"/>
            </a:pPr>
            <a:r>
              <a:t>Chronic disease- those who are unstable will be seen</a:t>
            </a:r>
          </a:p>
          <a:p>
            <a:pPr>
              <a:lnSpc>
                <a:spcPct val="80000"/>
              </a:lnSpc>
              <a:spcBef>
                <a:spcPts val="600"/>
              </a:spcBef>
              <a:defRPr sz="2900"/>
            </a:pPr>
            <a:r>
              <a:t>Medicines management – phone call </a:t>
            </a:r>
          </a:p>
          <a:p>
            <a:pPr>
              <a:lnSpc>
                <a:spcPct val="80000"/>
              </a:lnSpc>
              <a:spcBef>
                <a:spcPts val="600"/>
              </a:spcBef>
              <a:defRPr sz="2900"/>
            </a:pPr>
            <a:r>
              <a:t>PHD clinics continue for coils and implants</a:t>
            </a:r>
          </a:p>
        </p:txBody>
      </p:sp>
      <p:pic>
        <p:nvPicPr>
          <p:cNvPr id="237" name="image7.png"/>
          <p:cNvPicPr>
            <a:picLocks noChangeAspect="1"/>
          </p:cNvPicPr>
          <p:nvPr/>
        </p:nvPicPr>
        <p:blipFill>
          <a:blip r:embed="rId2">
            <a:extLst/>
          </a:blip>
          <a:stretch>
            <a:fillRect/>
          </a:stretch>
        </p:blipFill>
        <p:spPr>
          <a:xfrm>
            <a:off x="7020272" y="5877271"/>
            <a:ext cx="1890715" cy="744539"/>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457200" y="274638"/>
            <a:ext cx="8229600" cy="1143001"/>
          </a:xfrm>
          <a:prstGeom prst="rect">
            <a:avLst/>
          </a:prstGeom>
        </p:spPr>
        <p:txBody>
          <a:bodyPr/>
          <a:lstStyle/>
          <a:p>
            <a:r>
              <a:t>Vulnerable patients</a:t>
            </a:r>
          </a:p>
        </p:txBody>
      </p:sp>
      <p:sp>
        <p:nvSpPr>
          <p:cNvPr id="240" name="Shape 240"/>
          <p:cNvSpPr>
            <a:spLocks noGrp="1"/>
          </p:cNvSpPr>
          <p:nvPr>
            <p:ph type="body" idx="1"/>
          </p:nvPr>
        </p:nvSpPr>
        <p:spPr>
          <a:xfrm>
            <a:off x="457200" y="1600200"/>
            <a:ext cx="8229600" cy="4525963"/>
          </a:xfrm>
          <a:prstGeom prst="rect">
            <a:avLst/>
          </a:prstGeom>
        </p:spPr>
        <p:txBody>
          <a:bodyPr/>
          <a:lstStyle/>
          <a:p>
            <a:pPr>
              <a:lnSpc>
                <a:spcPct val="80000"/>
              </a:lnSpc>
              <a:spcBef>
                <a:spcPts val="100"/>
              </a:spcBef>
              <a:defRPr sz="800"/>
            </a:pPr>
            <a:r>
              <a:t>Group 1 </a:t>
            </a:r>
          </a:p>
          <a:p>
            <a:pPr marL="0" indent="0">
              <a:lnSpc>
                <a:spcPct val="80000"/>
              </a:lnSpc>
              <a:spcBef>
                <a:spcPts val="100"/>
              </a:spcBef>
              <a:buSzTx/>
              <a:buNone/>
              <a:defRPr sz="800"/>
            </a:pPr>
            <a:r>
              <a:t>We took the following steps when drawing up the list of patients who can be identified centrally by extracting relevant groups from national datasets: </a:t>
            </a:r>
          </a:p>
          <a:p>
            <a:pPr marL="0" indent="0">
              <a:lnSpc>
                <a:spcPct val="80000"/>
              </a:lnSpc>
              <a:spcBef>
                <a:spcPts val="100"/>
              </a:spcBef>
              <a:buSzTx/>
              <a:buNone/>
              <a:defRPr sz="800"/>
            </a:pPr>
            <a:r>
              <a:t>	a) NHS England Clinical Reference Groups (groups of experts who advise the NHS on Direct Commissioning) were asked to consider which conditions would put patients at 	intermediate, high or very high risk of severe morbidity or mortality from COVID-19 </a:t>
            </a:r>
          </a:p>
          <a:p>
            <a:pPr marL="0" indent="0">
              <a:lnSpc>
                <a:spcPct val="80000"/>
              </a:lnSpc>
              <a:spcBef>
                <a:spcPts val="100"/>
              </a:spcBef>
              <a:buSzTx/>
              <a:buNone/>
              <a:defRPr sz="800"/>
            </a:pPr>
            <a:r>
              <a:t>	 b) Based on our current understanding and specialist and wider advice senior clinicians (NHSE, NHS Digital, PHE, CMO, DCMOs) categorised these conditions    into the	following high risk groups (see below) </a:t>
            </a:r>
          </a:p>
          <a:p>
            <a:pPr marL="0" indent="0">
              <a:lnSpc>
                <a:spcPct val="80000"/>
              </a:lnSpc>
              <a:spcBef>
                <a:spcPts val="100"/>
              </a:spcBef>
              <a:buSzTx/>
              <a:buNone/>
              <a:defRPr sz="800"/>
            </a:pPr>
            <a:r>
              <a:t>	1. Solid organ transplant recipients </a:t>
            </a:r>
          </a:p>
          <a:p>
            <a:pPr marL="0" indent="0">
              <a:lnSpc>
                <a:spcPct val="80000"/>
              </a:lnSpc>
              <a:spcBef>
                <a:spcPts val="100"/>
              </a:spcBef>
              <a:buSzTx/>
              <a:buNone/>
              <a:defRPr sz="800"/>
            </a:pPr>
            <a:r>
              <a:t>	2. People with specific cancers  </a:t>
            </a:r>
          </a:p>
          <a:p>
            <a:pPr marL="0" indent="0">
              <a:lnSpc>
                <a:spcPct val="80000"/>
              </a:lnSpc>
              <a:spcBef>
                <a:spcPts val="100"/>
              </a:spcBef>
              <a:buSzTx/>
              <a:buNone/>
              <a:defRPr sz="800"/>
            </a:pPr>
            <a:r>
              <a:t>		• People with cancer who are undergoing active chemotherapy or radical radiotherapy for lung cancer  </a:t>
            </a:r>
          </a:p>
          <a:p>
            <a:pPr marL="0" indent="0">
              <a:lnSpc>
                <a:spcPct val="80000"/>
              </a:lnSpc>
              <a:spcBef>
                <a:spcPts val="100"/>
              </a:spcBef>
              <a:buSzTx/>
              <a:buNone/>
              <a:defRPr sz="800"/>
            </a:pPr>
            <a:r>
              <a:t>		• People with cancers of the blood or bone marrow such as leukaemia, lymphoma or myeloma who are at any stage of treatment  </a:t>
            </a:r>
          </a:p>
          <a:p>
            <a:pPr marL="0" indent="0">
              <a:lnSpc>
                <a:spcPct val="80000"/>
              </a:lnSpc>
              <a:spcBef>
                <a:spcPts val="100"/>
              </a:spcBef>
              <a:buSzTx/>
              <a:buNone/>
              <a:defRPr sz="800"/>
            </a:pPr>
            <a:r>
              <a:t>		• People having immunotherapy or other continuing antibody treatments for cancer  </a:t>
            </a:r>
          </a:p>
          <a:p>
            <a:pPr marL="0" indent="0">
              <a:lnSpc>
                <a:spcPct val="80000"/>
              </a:lnSpc>
              <a:spcBef>
                <a:spcPts val="100"/>
              </a:spcBef>
              <a:buSzTx/>
              <a:buNone/>
              <a:defRPr sz="800"/>
            </a:pPr>
            <a:r>
              <a:t>		• People having other targeted cancer treatments which can affect the immune system, such as protein kinase inhibitors or PARP inhibitors.  </a:t>
            </a:r>
          </a:p>
          <a:p>
            <a:pPr marL="0" indent="0">
              <a:lnSpc>
                <a:spcPct val="80000"/>
              </a:lnSpc>
              <a:spcBef>
                <a:spcPts val="100"/>
              </a:spcBef>
              <a:buSzTx/>
              <a:buNone/>
              <a:defRPr sz="800"/>
            </a:pPr>
            <a:r>
              <a:t>		• People who have had bone marrow or stem cell transplants in the last 6 months, or who are still taking immunosuppression drugs.  </a:t>
            </a:r>
          </a:p>
          <a:p>
            <a:pPr marL="0" indent="0">
              <a:lnSpc>
                <a:spcPct val="80000"/>
              </a:lnSpc>
              <a:spcBef>
                <a:spcPts val="100"/>
              </a:spcBef>
              <a:buSzTx/>
              <a:buNone/>
              <a:defRPr sz="800"/>
            </a:pPr>
            <a:r>
              <a:t>	3. People with severe respiratory conditions including all cystic fibrosis, severe asthma and severe COPD </a:t>
            </a:r>
          </a:p>
          <a:p>
            <a:pPr marL="0" indent="0">
              <a:lnSpc>
                <a:spcPct val="80000"/>
              </a:lnSpc>
              <a:spcBef>
                <a:spcPts val="100"/>
              </a:spcBef>
              <a:buSzTx/>
              <a:buNone/>
              <a:defRPr sz="800"/>
            </a:pPr>
            <a:r>
              <a:t>	4. People with rare diseases and inborn errors of metabolism that significantly increase the risk of infections (such as SCID, homozygous sickle cell disease) </a:t>
            </a:r>
          </a:p>
          <a:p>
            <a:pPr marL="0" indent="0">
              <a:lnSpc>
                <a:spcPct val="80000"/>
              </a:lnSpc>
              <a:spcBef>
                <a:spcPts val="100"/>
              </a:spcBef>
              <a:buSzTx/>
              <a:buNone/>
              <a:defRPr sz="800"/>
            </a:pPr>
            <a:r>
              <a:t>	5. People on immunosuppression therapies sufficient to significantly increase risk of infection </a:t>
            </a:r>
          </a:p>
          <a:p>
            <a:pPr marL="0" indent="0">
              <a:lnSpc>
                <a:spcPct val="80000"/>
              </a:lnSpc>
              <a:spcBef>
                <a:spcPts val="100"/>
              </a:spcBef>
              <a:buSzTx/>
              <a:buNone/>
              <a:defRPr sz="800"/>
            </a:pPr>
            <a:r>
              <a:t>	6. People who are pregnant with significant heart disease, congenital or acquired </a:t>
            </a:r>
          </a:p>
          <a:p>
            <a:pPr marL="0" indent="0">
              <a:lnSpc>
                <a:spcPct val="80000"/>
              </a:lnSpc>
              <a:spcBef>
                <a:spcPts val="100"/>
              </a:spcBef>
              <a:buSzTx/>
              <a:buNone/>
              <a:defRPr sz="800"/>
            </a:pPr>
            <a:r>
              <a:t> </a:t>
            </a:r>
          </a:p>
          <a:p>
            <a:pPr>
              <a:lnSpc>
                <a:spcPct val="80000"/>
              </a:lnSpc>
              <a:spcBef>
                <a:spcPts val="100"/>
              </a:spcBef>
              <a:defRPr sz="800"/>
            </a:pPr>
            <a:r>
              <a:t>Group 2 </a:t>
            </a:r>
          </a:p>
          <a:p>
            <a:pPr marL="0" indent="0">
              <a:lnSpc>
                <a:spcPct val="80000"/>
              </a:lnSpc>
              <a:spcBef>
                <a:spcPts val="100"/>
              </a:spcBef>
              <a:buSzTx/>
              <a:buNone/>
              <a:defRPr sz="800"/>
            </a:pPr>
            <a:r>
              <a:t>There are some patients on this list who will be contacted by other routes due to limitations in national datasets. For example, Cancer Units will contact all patients in category 2; secondary care will contact most of the patients in category 5 via a cascade from the Royal College of Physicians and associated medical societies </a:t>
            </a:r>
          </a:p>
          <a:p>
            <a:pPr>
              <a:lnSpc>
                <a:spcPct val="80000"/>
              </a:lnSpc>
              <a:spcBef>
                <a:spcPts val="100"/>
              </a:spcBef>
              <a:defRPr sz="800"/>
            </a:pPr>
            <a:endParaRPr/>
          </a:p>
          <a:p>
            <a:pPr>
              <a:lnSpc>
                <a:spcPct val="80000"/>
              </a:lnSpc>
              <a:spcBef>
                <a:spcPts val="100"/>
              </a:spcBef>
              <a:defRPr sz="800"/>
            </a:pPr>
            <a:r>
              <a:t>Group 3 </a:t>
            </a:r>
          </a:p>
          <a:p>
            <a:pPr marL="0" indent="0">
              <a:lnSpc>
                <a:spcPct val="80000"/>
              </a:lnSpc>
              <a:spcBef>
                <a:spcPts val="100"/>
              </a:spcBef>
              <a:buSzTx/>
              <a:buNone/>
              <a:defRPr sz="800"/>
            </a:pPr>
            <a:r>
              <a:t>In addition, the Academy of Medical Royal Colleges will ask its members to identify any other subgroups of patients they feel are at high risk, and will cascade templates to hospital specialists. We will ask clinicians who have identified these patients to let them know directly using a standard letter containing the information they need to commence shielding and access support. We will ask hospital specialists to inform the GP of the decision to include patients in the vulnerable group.  </a:t>
            </a:r>
          </a:p>
          <a:p>
            <a:pPr marL="0" indent="0">
              <a:lnSpc>
                <a:spcPct val="80000"/>
              </a:lnSpc>
              <a:spcBef>
                <a:spcPts val="100"/>
              </a:spcBef>
              <a:buSzTx/>
              <a:buNone/>
              <a:defRPr sz="800"/>
            </a:pPr>
            <a:r>
              <a:t> </a:t>
            </a:r>
          </a:p>
          <a:p>
            <a:pPr>
              <a:lnSpc>
                <a:spcPct val="80000"/>
              </a:lnSpc>
              <a:spcBef>
                <a:spcPts val="100"/>
              </a:spcBef>
              <a:defRPr sz="800"/>
            </a:pPr>
            <a:r>
              <a:t>Group 4 </a:t>
            </a:r>
          </a:p>
          <a:p>
            <a:pPr marL="0" indent="0">
              <a:lnSpc>
                <a:spcPct val="80000"/>
              </a:lnSpc>
              <a:spcBef>
                <a:spcPts val="100"/>
              </a:spcBef>
              <a:buSzTx/>
              <a:buNone/>
              <a:defRPr sz="800"/>
            </a:pPr>
            <a:r>
              <a:t>In addition, we will issue GPs with specific guidance around identification of high risk patients with complex / severe multimorbidity and ask the GP to contact these groups directly to recommend they are considered for inclusion in the shielding group.  </a:t>
            </a:r>
          </a:p>
          <a:p>
            <a:pPr>
              <a:lnSpc>
                <a:spcPct val="80000"/>
              </a:lnSpc>
              <a:spcBef>
                <a:spcPts val="100"/>
              </a:spcBef>
              <a:defRPr sz="800"/>
            </a:pPr>
            <a:endParaRPr/>
          </a:p>
          <a:p>
            <a:pPr>
              <a:lnSpc>
                <a:spcPct val="80000"/>
              </a:lnSpc>
              <a:spcBef>
                <a:spcPts val="100"/>
              </a:spcBef>
              <a:defRPr sz="800"/>
            </a:pPr>
            <a:r>
              <a:t>We accept that given this is a new and rapidly moving disease there are inevitable limitations in our methodology but have designed the most robust approach that was possible at pace with the aim of identifying the maximum number of vulnerable individuals in sufficient time to effectively shield this group.</a:t>
            </a:r>
          </a:p>
          <a:p>
            <a:pPr>
              <a:lnSpc>
                <a:spcPct val="80000"/>
              </a:lnSpc>
              <a:spcBef>
                <a:spcPts val="100"/>
              </a:spcBef>
              <a:defRPr sz="800"/>
            </a:pPr>
            <a:endParaRPr/>
          </a:p>
          <a:p>
            <a:pPr>
              <a:lnSpc>
                <a:spcPct val="80000"/>
              </a:lnSpc>
              <a:spcBef>
                <a:spcPts val="100"/>
              </a:spcBef>
              <a:defRPr sz="800"/>
            </a:pPr>
            <a:r>
              <a:t>Further detail about what GPs should do in this letter:</a:t>
            </a:r>
          </a:p>
        </p:txBody>
      </p:sp>
      <p:pic>
        <p:nvPicPr>
          <p:cNvPr id="241" name="image11.png"/>
          <p:cNvPicPr>
            <a:picLocks noChangeAspect="1"/>
          </p:cNvPicPr>
          <p:nvPr/>
        </p:nvPicPr>
        <p:blipFill>
          <a:blip r:embed="rId2">
            <a:extLst/>
          </a:blip>
          <a:stretch>
            <a:fillRect/>
          </a:stretch>
        </p:blipFill>
        <p:spPr>
          <a:xfrm>
            <a:off x="3203848" y="5517231"/>
            <a:ext cx="914402" cy="806452"/>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457200" y="274638"/>
            <a:ext cx="8229600" cy="1143001"/>
          </a:xfrm>
          <a:prstGeom prst="rect">
            <a:avLst/>
          </a:prstGeom>
        </p:spPr>
        <p:txBody>
          <a:bodyPr/>
          <a:lstStyle/>
          <a:p>
            <a:r>
              <a:t>Death </a:t>
            </a:r>
          </a:p>
        </p:txBody>
      </p:sp>
      <p:sp>
        <p:nvSpPr>
          <p:cNvPr id="244" name="Shape 244"/>
          <p:cNvSpPr>
            <a:spLocks noGrp="1"/>
          </p:cNvSpPr>
          <p:nvPr>
            <p:ph type="body" idx="1"/>
          </p:nvPr>
        </p:nvSpPr>
        <p:spPr>
          <a:xfrm>
            <a:off x="457200" y="1600200"/>
            <a:ext cx="8229600" cy="4525963"/>
          </a:xfrm>
          <a:prstGeom prst="rect">
            <a:avLst/>
          </a:prstGeom>
        </p:spPr>
        <p:txBody>
          <a:bodyPr/>
          <a:lstStyle/>
          <a:p>
            <a:r>
              <a:t>Information on certification and cremation forms coming soon.  Nicky Cooling will lead/share.</a:t>
            </a:r>
          </a:p>
          <a:p>
            <a:r>
              <a:t>Palliative care teams setting up advice lines</a:t>
            </a:r>
          </a:p>
          <a:p>
            <a:r>
              <a:t>Information on advanced care planning and mortality predictors:</a:t>
            </a: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817050109"/>
              </p:ext>
            </p:extLst>
          </p:nvPr>
        </p:nvGraphicFramePr>
        <p:xfrm>
          <a:off x="1475656" y="4941168"/>
          <a:ext cx="1485928" cy="1310506"/>
        </p:xfrm>
        <a:graphic>
          <a:graphicData uri="http://schemas.openxmlformats.org/presentationml/2006/ole">
            <mc:AlternateContent xmlns:mc="http://schemas.openxmlformats.org/markup-compatibility/2006">
              <mc:Choice xmlns:v="urn:schemas-microsoft-com:vml" Requires="v">
                <p:oleObj spid="_x0000_s3086" name="Presentation" showAsIcon="1" r:id="rId3" imgW="914400" imgH="806400" progId="PowerPoint.Show.12">
                  <p:link updateAutomatic="1"/>
                </p:oleObj>
              </mc:Choice>
              <mc:Fallback>
                <p:oleObj name="Presentation" showAsIcon="1" r:id="rId3" imgW="914400" imgH="806400" progId="PowerPoint.Show.12">
                  <p:link updateAutomatic="1"/>
                  <p:pic>
                    <p:nvPicPr>
                      <p:cNvPr id="0" name=""/>
                      <p:cNvPicPr/>
                      <p:nvPr/>
                    </p:nvPicPr>
                    <p:blipFill>
                      <a:blip r:embed="rId4"/>
                      <a:stretch>
                        <a:fillRect/>
                      </a:stretch>
                    </p:blipFill>
                    <p:spPr>
                      <a:xfrm>
                        <a:off x="1475656" y="4941168"/>
                        <a:ext cx="1485928" cy="1310506"/>
                      </a:xfrm>
                      <a:prstGeom prst="rect">
                        <a:avLst/>
                      </a:prstGeom>
                    </p:spPr>
                  </p:pic>
                </p:oleObj>
              </mc:Fallback>
            </mc:AlternateContent>
          </a:graphicData>
        </a:graphic>
      </p:graphicFrame>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129411827"/>
              </p:ext>
            </p:extLst>
          </p:nvPr>
        </p:nvGraphicFramePr>
        <p:xfrm>
          <a:off x="4067944" y="5013176"/>
          <a:ext cx="1274440" cy="1123985"/>
        </p:xfrm>
        <a:graphic>
          <a:graphicData uri="http://schemas.openxmlformats.org/presentationml/2006/ole">
            <mc:AlternateContent xmlns:mc="http://schemas.openxmlformats.org/markup-compatibility/2006">
              <mc:Choice xmlns:v="urn:schemas-microsoft-com:vml" Requires="v">
                <p:oleObj spid="_x0000_s3087" name="Presentation" showAsIcon="1" r:id="rId5" imgW="914400" imgH="806400" progId="PowerPoint.Show.12">
                  <p:link updateAutomatic="1"/>
                </p:oleObj>
              </mc:Choice>
              <mc:Fallback>
                <p:oleObj name="Presentation" showAsIcon="1" r:id="rId5" imgW="914400" imgH="806400" progId="PowerPoint.Show.12">
                  <p:link updateAutomatic="1"/>
                  <p:pic>
                    <p:nvPicPr>
                      <p:cNvPr id="0" name=""/>
                      <p:cNvPicPr/>
                      <p:nvPr/>
                    </p:nvPicPr>
                    <p:blipFill>
                      <a:blip r:embed="rId6"/>
                      <a:stretch>
                        <a:fillRect/>
                      </a:stretch>
                    </p:blipFill>
                    <p:spPr>
                      <a:xfrm>
                        <a:off x="4067944" y="5013176"/>
                        <a:ext cx="1274440" cy="1123985"/>
                      </a:xfrm>
                      <a:prstGeom prst="rect">
                        <a:avLst/>
                      </a:prstGeom>
                    </p:spPr>
                  </p:pic>
                </p:oleObj>
              </mc:Fallback>
            </mc:AlternateContent>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457200" y="274638"/>
            <a:ext cx="8229600" cy="1143001"/>
          </a:xfrm>
          <a:prstGeom prst="rect">
            <a:avLst/>
          </a:prstGeom>
        </p:spPr>
        <p:txBody>
          <a:bodyPr/>
          <a:lstStyle/>
          <a:p>
            <a:r>
              <a:t>HPA</a:t>
            </a:r>
          </a:p>
        </p:txBody>
      </p:sp>
      <p:sp>
        <p:nvSpPr>
          <p:cNvPr id="249" name="Shape 249"/>
          <p:cNvSpPr>
            <a:spLocks noGrp="1"/>
          </p:cNvSpPr>
          <p:nvPr>
            <p:ph type="body" idx="1"/>
          </p:nvPr>
        </p:nvSpPr>
        <p:spPr>
          <a:xfrm>
            <a:off x="457200" y="1600200"/>
            <a:ext cx="8229600" cy="4525963"/>
          </a:xfrm>
          <a:prstGeom prst="rect">
            <a:avLst/>
          </a:prstGeom>
        </p:spPr>
        <p:txBody>
          <a:bodyPr/>
          <a:lstStyle/>
          <a:p>
            <a:pPr>
              <a:lnSpc>
                <a:spcPct val="90000"/>
              </a:lnSpc>
            </a:pPr>
            <a:r>
              <a:t>The </a:t>
            </a:r>
            <a:r>
              <a:rPr u="sng">
                <a:solidFill>
                  <a:srgbClr val="0000FF"/>
                </a:solidFill>
                <a:uFill>
                  <a:solidFill>
                    <a:srgbClr val="0000FF"/>
                  </a:solidFill>
                </a:uFill>
                <a:hlinkClick r:id="rId2"/>
              </a:rPr>
              <a:t>local PHE Health Protection Team</a:t>
            </a:r>
            <a:r>
              <a:t> should be informed of cases or situations relating to contextual settings:</a:t>
            </a:r>
          </a:p>
          <a:p>
            <a:pPr marL="742950" lvl="1" indent="-285750">
              <a:lnSpc>
                <a:spcPct val="90000"/>
              </a:lnSpc>
              <a:spcBef>
                <a:spcPts val="600"/>
              </a:spcBef>
              <a:defRPr sz="2800"/>
            </a:pPr>
            <a:r>
              <a:t>any case from a longterm care facility</a:t>
            </a:r>
          </a:p>
          <a:p>
            <a:pPr marL="742950" lvl="1" indent="-285750">
              <a:lnSpc>
                <a:spcPct val="90000"/>
              </a:lnSpc>
              <a:spcBef>
                <a:spcPts val="600"/>
              </a:spcBef>
              <a:defRPr sz="2800"/>
            </a:pPr>
            <a:r>
              <a:t>any case from a prison or prescribed place of detention</a:t>
            </a:r>
          </a:p>
          <a:p>
            <a:pPr marL="742950" lvl="1" indent="-285750">
              <a:lnSpc>
                <a:spcPct val="90000"/>
              </a:lnSpc>
              <a:spcBef>
                <a:spcPts val="600"/>
              </a:spcBef>
              <a:defRPr sz="2800"/>
            </a:pPr>
            <a:r>
              <a:t>any outbreak in a hospital or healthcare setting</a:t>
            </a:r>
          </a:p>
          <a:p>
            <a:pPr marL="742950" lvl="1" indent="-285750">
              <a:lnSpc>
                <a:spcPct val="90000"/>
              </a:lnSpc>
              <a:spcBef>
                <a:spcPts val="600"/>
              </a:spcBef>
              <a:defRPr sz="2800"/>
            </a:pPr>
            <a:r>
              <a:t>schools</a:t>
            </a:r>
          </a:p>
          <a:p>
            <a:pPr marL="742950" lvl="1" indent="-285750">
              <a:lnSpc>
                <a:spcPct val="90000"/>
              </a:lnSpc>
              <a:spcBef>
                <a:spcPts val="600"/>
              </a:spcBef>
              <a:defRPr sz="2800"/>
            </a:pPr>
            <a:r>
              <a:t>other unusual scenarios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xfrm>
            <a:off x="457200" y="274638"/>
            <a:ext cx="8229600" cy="1143001"/>
          </a:xfrm>
          <a:prstGeom prst="rect">
            <a:avLst/>
          </a:prstGeom>
        </p:spPr>
        <p:txBody>
          <a:bodyPr/>
          <a:lstStyle/>
          <a:p>
            <a:r>
              <a:t>CDDFT update</a:t>
            </a:r>
          </a:p>
        </p:txBody>
      </p:sp>
      <p:sp>
        <p:nvSpPr>
          <p:cNvPr id="252" name="Shape 252"/>
          <p:cNvSpPr>
            <a:spLocks noGrp="1"/>
          </p:cNvSpPr>
          <p:nvPr>
            <p:ph type="body" idx="1"/>
          </p:nvPr>
        </p:nvSpPr>
        <p:spPr>
          <a:xfrm>
            <a:off x="457200" y="1600200"/>
            <a:ext cx="8229600" cy="4525963"/>
          </a:xfrm>
          <a:prstGeom prst="rect">
            <a:avLst/>
          </a:prstGeom>
        </p:spPr>
        <p:txBody>
          <a:bodyPr/>
          <a:lstStyle/>
          <a:p>
            <a:pPr>
              <a:lnSpc>
                <a:spcPct val="80000"/>
              </a:lnSpc>
              <a:spcBef>
                <a:spcPts val="500"/>
              </a:spcBef>
              <a:defRPr sz="2400"/>
            </a:pPr>
            <a:r>
              <a:t>No longer accepting routine referrals</a:t>
            </a:r>
          </a:p>
          <a:p>
            <a:pPr>
              <a:lnSpc>
                <a:spcPct val="80000"/>
              </a:lnSpc>
              <a:spcBef>
                <a:spcPts val="500"/>
              </a:spcBef>
              <a:defRPr sz="2400"/>
            </a:pPr>
            <a:r>
              <a:t>resp and non resp streams for urgent care and A+E</a:t>
            </a:r>
          </a:p>
          <a:p>
            <a:pPr>
              <a:lnSpc>
                <a:spcPct val="80000"/>
              </a:lnSpc>
              <a:spcBef>
                <a:spcPts val="500"/>
              </a:spcBef>
              <a:defRPr sz="2400"/>
            </a:pPr>
            <a:r>
              <a:t>Urgent care should now be telephone triaging.</a:t>
            </a:r>
          </a:p>
          <a:p>
            <a:pPr>
              <a:lnSpc>
                <a:spcPct val="80000"/>
              </a:lnSpc>
              <a:spcBef>
                <a:spcPts val="500"/>
              </a:spcBef>
              <a:defRPr sz="2400"/>
            </a:pPr>
            <a:r>
              <a:t>Looking to create a low risk site for urgent and cancer work.</a:t>
            </a:r>
          </a:p>
          <a:p>
            <a:pPr>
              <a:lnSpc>
                <a:spcPct val="80000"/>
              </a:lnSpc>
              <a:spcBef>
                <a:spcPts val="500"/>
              </a:spcBef>
              <a:defRPr sz="2400"/>
            </a:pPr>
            <a:r>
              <a:t>Clinical advice line is still open and planning to extend to other services such as haematology and oncology but likely to stop in respiratory</a:t>
            </a:r>
          </a:p>
          <a:p>
            <a:pPr>
              <a:lnSpc>
                <a:spcPct val="80000"/>
              </a:lnSpc>
              <a:spcBef>
                <a:spcPts val="500"/>
              </a:spcBef>
              <a:defRPr sz="2400"/>
            </a:pPr>
            <a:r>
              <a:t>DNs triaging all routine work. </a:t>
            </a:r>
          </a:p>
          <a:p>
            <a:pPr>
              <a:lnSpc>
                <a:spcPct val="80000"/>
              </a:lnSpc>
              <a:spcBef>
                <a:spcPts val="500"/>
              </a:spcBef>
              <a:defRPr sz="2400"/>
            </a:pPr>
            <a:r>
              <a:t>Open access radiology- if urgent x ray required in any self isolating individual call speciality consultant or Respiratory ED stream to discuss.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457200" y="274638"/>
            <a:ext cx="8229600" cy="1143001"/>
          </a:xfrm>
          <a:prstGeom prst="rect">
            <a:avLst/>
          </a:prstGeom>
        </p:spPr>
        <p:txBody>
          <a:bodyPr/>
          <a:lstStyle/>
          <a:p>
            <a:r>
              <a:t>CDDFT update</a:t>
            </a:r>
          </a:p>
        </p:txBody>
      </p:sp>
      <p:sp>
        <p:nvSpPr>
          <p:cNvPr id="255" name="Shape 255"/>
          <p:cNvSpPr>
            <a:spLocks noGrp="1"/>
          </p:cNvSpPr>
          <p:nvPr>
            <p:ph type="body" idx="1"/>
          </p:nvPr>
        </p:nvSpPr>
        <p:spPr>
          <a:xfrm>
            <a:off x="467543" y="1412774"/>
            <a:ext cx="8229601" cy="5141171"/>
          </a:xfrm>
          <a:prstGeom prst="rect">
            <a:avLst/>
          </a:prstGeom>
        </p:spPr>
        <p:txBody>
          <a:bodyPr/>
          <a:lstStyle/>
          <a:p>
            <a:pPr>
              <a:lnSpc>
                <a:spcPct val="80000"/>
              </a:lnSpc>
              <a:spcBef>
                <a:spcPts val="400"/>
              </a:spcBef>
              <a:defRPr sz="2000"/>
            </a:pPr>
            <a:r>
              <a:t>Urgent care WILL need more support and staff.  Rotas to come out.  </a:t>
            </a:r>
            <a:r>
              <a:rPr b="1"/>
              <a:t>Please consider helping</a:t>
            </a:r>
            <a:r>
              <a:t>.</a:t>
            </a:r>
          </a:p>
          <a:p>
            <a:pPr>
              <a:lnSpc>
                <a:spcPct val="80000"/>
              </a:lnSpc>
              <a:spcBef>
                <a:spcPts val="400"/>
              </a:spcBef>
              <a:defRPr sz="2000"/>
            </a:pPr>
            <a:r>
              <a:t>Community Hospitals WILL need more support and staff.  Rotas to come out.  </a:t>
            </a:r>
            <a:r>
              <a:rPr b="1"/>
              <a:t>Please consider helping</a:t>
            </a:r>
            <a:r>
              <a:t>.</a:t>
            </a:r>
          </a:p>
          <a:p>
            <a:pPr>
              <a:lnSpc>
                <a:spcPct val="80000"/>
              </a:lnSpc>
              <a:spcBef>
                <a:spcPts val="400"/>
              </a:spcBef>
              <a:defRPr sz="2000"/>
            </a:pPr>
            <a:r>
              <a:t>Request to support Richardson hospital with medical cover also- more detail to come</a:t>
            </a:r>
          </a:p>
          <a:p>
            <a:pPr>
              <a:lnSpc>
                <a:spcPct val="80000"/>
              </a:lnSpc>
              <a:spcBef>
                <a:spcPts val="400"/>
              </a:spcBef>
              <a:defRPr sz="2000"/>
            </a:pPr>
            <a:r>
              <a:t>Working on ‘virtual ward’ for those with significant need but not suitable for hospital.</a:t>
            </a:r>
          </a:p>
          <a:p>
            <a:pPr marL="742950" lvl="1" indent="-285750">
              <a:lnSpc>
                <a:spcPct val="80000"/>
              </a:lnSpc>
              <a:spcBef>
                <a:spcPts val="400"/>
              </a:spcBef>
              <a:defRPr sz="1700"/>
            </a:pPr>
            <a:r>
              <a:t>Rockwood 5+ critical -care not appropriate- kept at home where possible.</a:t>
            </a:r>
          </a:p>
          <a:p>
            <a:pPr marL="742950" lvl="1" indent="-285750">
              <a:lnSpc>
                <a:spcPct val="80000"/>
              </a:lnSpc>
              <a:spcBef>
                <a:spcPts val="400"/>
              </a:spcBef>
              <a:defRPr sz="1700"/>
            </a:pPr>
            <a:r>
              <a:t>All others in ‘red’ zone to be discussed with hospital to agree plan</a:t>
            </a:r>
          </a:p>
          <a:p>
            <a:pPr marL="742950" lvl="1" indent="-285750">
              <a:lnSpc>
                <a:spcPct val="80000"/>
              </a:lnSpc>
              <a:spcBef>
                <a:spcPts val="400"/>
              </a:spcBef>
              <a:defRPr sz="1700"/>
            </a:pPr>
            <a:r>
              <a:t>Senior physician available 18hrs a day for case discussion if needed</a:t>
            </a:r>
          </a:p>
          <a:p>
            <a:pPr marL="742950" lvl="1" indent="-285750">
              <a:lnSpc>
                <a:spcPct val="80000"/>
              </a:lnSpc>
              <a:spcBef>
                <a:spcPts val="400"/>
              </a:spcBef>
              <a:defRPr sz="1700"/>
            </a:pPr>
            <a:r>
              <a:t>All admissions to go via ED with early senior assessment and decision making</a:t>
            </a:r>
          </a:p>
          <a:p>
            <a:pPr marL="742950" lvl="1" indent="-285750">
              <a:lnSpc>
                <a:spcPct val="80000"/>
              </a:lnSpc>
              <a:spcBef>
                <a:spcPts val="400"/>
              </a:spcBef>
              <a:defRPr sz="1700"/>
            </a:pPr>
            <a:r>
              <a:t>All discharges for COVID 19 suspicious symptoms will have advance care planning will be completed.</a:t>
            </a:r>
          </a:p>
          <a:p>
            <a:pPr marL="742950" lvl="1" indent="-285750">
              <a:lnSpc>
                <a:spcPct val="80000"/>
              </a:lnSpc>
              <a:spcBef>
                <a:spcPts val="400"/>
              </a:spcBef>
              <a:defRPr sz="1700" b="1"/>
            </a:pPr>
            <a:r>
              <a:t>GP needed </a:t>
            </a:r>
            <a:r>
              <a:rPr b="0"/>
              <a:t>in DN huddle each day to review highest risk.</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xfrm>
            <a:off x="457200" y="274638"/>
            <a:ext cx="8229600" cy="1143001"/>
          </a:xfrm>
          <a:prstGeom prst="rect">
            <a:avLst/>
          </a:prstGeom>
        </p:spPr>
        <p:txBody>
          <a:bodyPr/>
          <a:lstStyle/>
          <a:p>
            <a:endParaRPr/>
          </a:p>
        </p:txBody>
      </p:sp>
      <p:pic>
        <p:nvPicPr>
          <p:cNvPr id="258" name="image14.png"/>
          <p:cNvPicPr>
            <a:picLocks noChangeAspect="1"/>
          </p:cNvPicPr>
          <p:nvPr/>
        </p:nvPicPr>
        <p:blipFill>
          <a:blip r:embed="rId2">
            <a:extLst/>
          </a:blip>
          <a:stretch>
            <a:fillRect/>
          </a:stretch>
        </p:blipFill>
        <p:spPr>
          <a:xfrm>
            <a:off x="257960" y="404664"/>
            <a:ext cx="8562513" cy="6049992"/>
          </a:xfrm>
          <a:prstGeom prst="rect">
            <a:avLst/>
          </a:prstGeom>
          <a:ln w="12700">
            <a:miter lim="400000"/>
          </a:ln>
        </p:spPr>
      </p:pic>
      <p:pic>
        <p:nvPicPr>
          <p:cNvPr id="259" name="image15.png"/>
          <p:cNvPicPr>
            <a:picLocks noChangeAspect="1"/>
          </p:cNvPicPr>
          <p:nvPr/>
        </p:nvPicPr>
        <p:blipFill>
          <a:blip r:embed="rId3">
            <a:extLst/>
          </a:blip>
          <a:stretch>
            <a:fillRect/>
          </a:stretch>
        </p:blipFill>
        <p:spPr>
          <a:xfrm>
            <a:off x="4427982" y="4941168"/>
            <a:ext cx="2304259" cy="2032227"/>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Standardising the Message</a:t>
            </a:r>
            <a:br/>
            <a:endParaRPr/>
          </a:p>
        </p:txBody>
      </p:sp>
      <p:sp>
        <p:nvSpPr>
          <p:cNvPr id="139" name="Shape 139"/>
          <p:cNvSpPr>
            <a:spLocks noGrp="1"/>
          </p:cNvSpPr>
          <p:nvPr>
            <p:ph type="body" idx="1"/>
          </p:nvPr>
        </p:nvSpPr>
        <p:spPr>
          <a:xfrm>
            <a:off x="457200" y="1600200"/>
            <a:ext cx="8229600" cy="4525963"/>
          </a:xfrm>
          <a:prstGeom prst="rect">
            <a:avLst/>
          </a:prstGeom>
        </p:spPr>
        <p:txBody>
          <a:bodyPr/>
          <a:lstStyle/>
          <a:p>
            <a:r>
              <a:t>Statement for websites</a:t>
            </a:r>
          </a:p>
          <a:p>
            <a:r>
              <a:t>PCN social media.</a:t>
            </a:r>
          </a:p>
          <a:p>
            <a:r>
              <a:t>Standard text messages to patients</a:t>
            </a:r>
          </a:p>
          <a:p>
            <a:r>
              <a:t>Phone message</a:t>
            </a:r>
          </a:p>
          <a:p>
            <a:r>
              <a:t>Posters</a:t>
            </a:r>
          </a:p>
          <a:p>
            <a:r>
              <a:t>Information slips for reception.</a:t>
            </a:r>
          </a:p>
        </p:txBody>
      </p:sp>
      <p:pic>
        <p:nvPicPr>
          <p:cNvPr id="140" name="image2.png"/>
          <p:cNvPicPr>
            <a:picLocks noChangeAspect="1"/>
          </p:cNvPicPr>
          <p:nvPr/>
        </p:nvPicPr>
        <p:blipFill>
          <a:blip r:embed="rId2">
            <a:extLst/>
          </a:blip>
          <a:stretch>
            <a:fillRect/>
          </a:stretch>
        </p:blipFill>
        <p:spPr>
          <a:xfrm>
            <a:off x="7020272" y="5589239"/>
            <a:ext cx="1884365" cy="744540"/>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457200" y="274638"/>
            <a:ext cx="8229600" cy="1143001"/>
          </a:xfrm>
          <a:prstGeom prst="rect">
            <a:avLst/>
          </a:prstGeom>
        </p:spPr>
        <p:txBody>
          <a:bodyPr/>
          <a:lstStyle/>
          <a:p>
            <a:endParaRPr/>
          </a:p>
        </p:txBody>
      </p:sp>
      <p:pic>
        <p:nvPicPr>
          <p:cNvPr id="262" name="image16.png"/>
          <p:cNvPicPr>
            <a:picLocks noChangeAspect="1"/>
          </p:cNvPicPr>
          <p:nvPr/>
        </p:nvPicPr>
        <p:blipFill>
          <a:blip r:embed="rId2">
            <a:extLst/>
          </a:blip>
          <a:stretch>
            <a:fillRect/>
          </a:stretch>
        </p:blipFill>
        <p:spPr>
          <a:xfrm>
            <a:off x="84041" y="692694"/>
            <a:ext cx="8592416" cy="6071125"/>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xfrm>
            <a:off x="457200" y="274638"/>
            <a:ext cx="8229600" cy="1143001"/>
          </a:xfrm>
          <a:prstGeom prst="rect">
            <a:avLst/>
          </a:prstGeom>
        </p:spPr>
        <p:txBody>
          <a:bodyPr/>
          <a:lstStyle/>
          <a:p>
            <a:r>
              <a:t>Community response</a:t>
            </a:r>
          </a:p>
        </p:txBody>
      </p:sp>
      <p:sp>
        <p:nvSpPr>
          <p:cNvPr id="265" name="Shape 265"/>
          <p:cNvSpPr>
            <a:spLocks noGrp="1"/>
          </p:cNvSpPr>
          <p:nvPr>
            <p:ph type="body" idx="1"/>
          </p:nvPr>
        </p:nvSpPr>
        <p:spPr>
          <a:xfrm>
            <a:off x="457200" y="1600200"/>
            <a:ext cx="8229600" cy="4525963"/>
          </a:xfrm>
          <a:prstGeom prst="rect">
            <a:avLst/>
          </a:prstGeom>
        </p:spPr>
        <p:txBody>
          <a:bodyPr/>
          <a:lstStyle/>
          <a:p>
            <a:pPr>
              <a:lnSpc>
                <a:spcPct val="90000"/>
              </a:lnSpc>
            </a:pPr>
            <a:r>
              <a:t>From Tuesday there will be a single telephone line that will be the ‘hub’ for vulnerable people</a:t>
            </a:r>
          </a:p>
          <a:p>
            <a:pPr>
              <a:lnSpc>
                <a:spcPct val="90000"/>
              </a:lnSpc>
            </a:pPr>
            <a:r>
              <a:t>Working with system partners and voluntary sector</a:t>
            </a:r>
          </a:p>
          <a:p>
            <a:pPr>
              <a:lnSpc>
                <a:spcPct val="90000"/>
              </a:lnSpc>
            </a:pPr>
            <a:r>
              <a:t>WBF will be working in this hub.</a:t>
            </a:r>
          </a:p>
          <a:p>
            <a:pPr>
              <a:lnSpc>
                <a:spcPct val="90000"/>
              </a:lnSpc>
            </a:pPr>
            <a:r>
              <a:t>Please start identifying vulnerable patients- look at frailty and housebound lists (HCAs can do)</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prstGeom prst="rect">
            <a:avLst/>
          </a:prstGeom>
        </p:spPr>
        <p:txBody>
          <a:bodyPr/>
          <a:lstStyle/>
          <a:p>
            <a:r>
              <a:t>Draft Covid-19 Clinical Assessment Pathway</a:t>
            </a:r>
          </a:p>
        </p:txBody>
      </p:sp>
      <p:sp>
        <p:nvSpPr>
          <p:cNvPr id="268" name="Shape 268"/>
          <p:cNvSpPr>
            <a:spLocks noGrp="1"/>
          </p:cNvSpPr>
          <p:nvPr>
            <p:ph type="body" sz="quarter" idx="1"/>
          </p:nvPr>
        </p:nvSpPr>
        <p:spPr>
          <a:prstGeom prst="rect">
            <a:avLst/>
          </a:prstGeom>
        </p:spPr>
        <p:txBody>
          <a:bodyPr/>
          <a:lstStyle/>
          <a:p>
            <a:pPr defTabSz="530351">
              <a:lnSpc>
                <a:spcPct val="90000"/>
              </a:lnSpc>
              <a:spcBef>
                <a:spcPts val="300"/>
              </a:spcBef>
              <a:defRPr sz="1500"/>
            </a:pPr>
            <a:r>
              <a:rPr dirty="0"/>
              <a:t>Adapted for Darlington PCN by Professor Ahmet </a:t>
            </a:r>
            <a:r>
              <a:rPr dirty="0" err="1" smtClean="0"/>
              <a:t>Fuat</a:t>
            </a:r>
            <a:r>
              <a:rPr lang="en-GB" dirty="0" smtClean="0"/>
              <a:t> and Dr Patrick Holmes</a:t>
            </a:r>
            <a:endParaRPr dirty="0"/>
          </a:p>
          <a:p>
            <a:pPr defTabSz="530351">
              <a:lnSpc>
                <a:spcPct val="90000"/>
              </a:lnSpc>
              <a:spcBef>
                <a:spcPts val="300"/>
              </a:spcBef>
              <a:defRPr sz="1500"/>
            </a:pPr>
            <a:r>
              <a:rPr dirty="0"/>
              <a:t>with gratitude to </a:t>
            </a:r>
          </a:p>
          <a:p>
            <a:pPr defTabSz="530351">
              <a:lnSpc>
                <a:spcPct val="90000"/>
              </a:lnSpc>
              <a:spcBef>
                <a:spcPts val="300"/>
              </a:spcBef>
              <a:defRPr sz="1500"/>
            </a:pPr>
            <a:endParaRPr dirty="0"/>
          </a:p>
          <a:p>
            <a:pPr defTabSz="530351">
              <a:lnSpc>
                <a:spcPct val="90000"/>
              </a:lnSpc>
              <a:spcBef>
                <a:spcPts val="300"/>
              </a:spcBef>
              <a:defRPr sz="1500"/>
            </a:pPr>
            <a:r>
              <a:rPr dirty="0" err="1"/>
              <a:t>Dr</a:t>
            </a:r>
            <a:r>
              <a:rPr dirty="0"/>
              <a:t> Matthew Knight, Consultant Respiratory Physician West </a:t>
            </a:r>
            <a:r>
              <a:rPr dirty="0" err="1"/>
              <a:t>Herts</a:t>
            </a:r>
            <a:r>
              <a:rPr dirty="0"/>
              <a:t> Hospital Trust</a:t>
            </a:r>
          </a:p>
          <a:p>
            <a:pPr defTabSz="530351">
              <a:lnSpc>
                <a:spcPct val="90000"/>
              </a:lnSpc>
              <a:spcBef>
                <a:spcPts val="300"/>
              </a:spcBef>
              <a:defRPr sz="1500"/>
            </a:pPr>
            <a:r>
              <a:rPr dirty="0" err="1"/>
              <a:t>Dr</a:t>
            </a:r>
            <a:r>
              <a:rPr dirty="0"/>
              <a:t> Daniel Carlton-Conway, Board Member, Clinical Lead Primary Care, </a:t>
            </a:r>
            <a:r>
              <a:rPr dirty="0" err="1"/>
              <a:t>Herts</a:t>
            </a:r>
            <a:r>
              <a:rPr dirty="0"/>
              <a:t> Valleys CCG</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xfrm>
            <a:off x="457200" y="274638"/>
            <a:ext cx="8229600" cy="1143001"/>
          </a:xfrm>
          <a:prstGeom prst="rect">
            <a:avLst/>
          </a:prstGeom>
        </p:spPr>
        <p:txBody>
          <a:bodyPr/>
          <a:lstStyle/>
          <a:p>
            <a:r>
              <a:t>Covid-19 Management Pathway</a:t>
            </a:r>
          </a:p>
        </p:txBody>
      </p:sp>
      <p:sp>
        <p:nvSpPr>
          <p:cNvPr id="271" name="Shape 271"/>
          <p:cNvSpPr>
            <a:spLocks noGrp="1"/>
          </p:cNvSpPr>
          <p:nvPr>
            <p:ph type="body" idx="1"/>
          </p:nvPr>
        </p:nvSpPr>
        <p:spPr>
          <a:xfrm>
            <a:off x="457200" y="1600200"/>
            <a:ext cx="8229600" cy="4525963"/>
          </a:xfrm>
          <a:prstGeom prst="rect">
            <a:avLst/>
          </a:prstGeom>
        </p:spPr>
        <p:txBody>
          <a:bodyPr/>
          <a:lstStyle/>
          <a:p>
            <a:pPr>
              <a:lnSpc>
                <a:spcPct val="90000"/>
              </a:lnSpc>
              <a:spcBef>
                <a:spcPts val="600"/>
              </a:spcBef>
              <a:defRPr sz="2900"/>
            </a:pPr>
            <a:r>
              <a:t>Primary Care Assessment</a:t>
            </a:r>
          </a:p>
          <a:p>
            <a:pPr>
              <a:lnSpc>
                <a:spcPct val="90000"/>
              </a:lnSpc>
              <a:spcBef>
                <a:spcPts val="600"/>
              </a:spcBef>
              <a:defRPr sz="2900"/>
            </a:pPr>
            <a:r>
              <a:t>Virtualise wherever possible (telephone/video/observation stations)</a:t>
            </a:r>
          </a:p>
          <a:p>
            <a:pPr>
              <a:lnSpc>
                <a:spcPct val="90000"/>
              </a:lnSpc>
              <a:spcBef>
                <a:spcPts val="600"/>
              </a:spcBef>
              <a:defRPr sz="2900"/>
            </a:pPr>
            <a:r>
              <a:t>Minimise contact wherever possible</a:t>
            </a:r>
          </a:p>
          <a:p>
            <a:pPr>
              <a:lnSpc>
                <a:spcPct val="90000"/>
              </a:lnSpc>
              <a:spcBef>
                <a:spcPts val="600"/>
              </a:spcBef>
              <a:defRPr sz="2900"/>
            </a:pPr>
            <a:r>
              <a:t>Observations hubs will allow observations to be done (oxygen saturations, respiratory rate, heart rate) and virtual follow up for decision making</a:t>
            </a:r>
          </a:p>
          <a:p>
            <a:pPr>
              <a:lnSpc>
                <a:spcPct val="90000"/>
              </a:lnSpc>
              <a:spcBef>
                <a:spcPts val="600"/>
              </a:spcBef>
              <a:defRPr sz="2900"/>
            </a:pPr>
            <a:r>
              <a:t>Face to face hubs will allow for enhanced assessments depending on need</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275"/>
          <p:cNvGrpSpPr/>
          <p:nvPr/>
        </p:nvGrpSpPr>
        <p:grpSpPr>
          <a:xfrm>
            <a:off x="3502355" y="116630"/>
            <a:ext cx="2437799" cy="648077"/>
            <a:chOff x="0" y="0"/>
            <a:chExt cx="2437797" cy="648075"/>
          </a:xfrm>
        </p:grpSpPr>
        <p:sp>
          <p:nvSpPr>
            <p:cNvPr id="273" name="Shape 273"/>
            <p:cNvSpPr/>
            <p:nvPr/>
          </p:nvSpPr>
          <p:spPr>
            <a:xfrm>
              <a:off x="-1" y="-1"/>
              <a:ext cx="2437799" cy="648077"/>
            </a:xfrm>
            <a:prstGeom prst="rect">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274" name="Shape 274"/>
            <p:cNvSpPr/>
            <p:nvPr/>
          </p:nvSpPr>
          <p:spPr>
            <a:xfrm>
              <a:off x="-1" y="68766"/>
              <a:ext cx="2437799" cy="5105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000">
                  <a:solidFill>
                    <a:srgbClr val="FFFFFF"/>
                  </a:solidFill>
                </a:defRPr>
              </a:pPr>
              <a:r>
                <a:t>Primary Care Assessment of ADULTS with</a:t>
              </a:r>
            </a:p>
            <a:p>
              <a:pPr algn="ctr">
                <a:defRPr sz="1000">
                  <a:solidFill>
                    <a:srgbClr val="FFFFFF"/>
                  </a:solidFill>
                </a:defRPr>
              </a:pPr>
              <a:r>
                <a:t>Covid-19 Related Symptoms</a:t>
              </a:r>
            </a:p>
            <a:p>
              <a:pPr algn="ctr">
                <a:defRPr sz="1000">
                  <a:solidFill>
                    <a:srgbClr val="FFFFFF"/>
                  </a:solidFill>
                </a:defRPr>
              </a:pPr>
              <a:r>
                <a:t>(Virtual Consultation - Video if possible)</a:t>
              </a:r>
            </a:p>
          </p:txBody>
        </p:sp>
      </p:grpSp>
      <p:grpSp>
        <p:nvGrpSpPr>
          <p:cNvPr id="278" name="Group 278"/>
          <p:cNvGrpSpPr/>
          <p:nvPr/>
        </p:nvGrpSpPr>
        <p:grpSpPr>
          <a:xfrm>
            <a:off x="1119471" y="1131072"/>
            <a:ext cx="1404637" cy="1385285"/>
            <a:chOff x="0" y="0"/>
            <a:chExt cx="1404636" cy="1385284"/>
          </a:xfrm>
        </p:grpSpPr>
        <p:sp>
          <p:nvSpPr>
            <p:cNvPr id="276" name="Shape 276"/>
            <p:cNvSpPr/>
            <p:nvPr/>
          </p:nvSpPr>
          <p:spPr>
            <a:xfrm>
              <a:off x="0" y="0"/>
              <a:ext cx="1404637" cy="1385285"/>
            </a:xfrm>
            <a:prstGeom prst="roundRect">
              <a:avLst>
                <a:gd name="adj" fmla="val 16667"/>
              </a:avLst>
            </a:prstGeom>
            <a:solidFill>
              <a:schemeClr val="accent3"/>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277" name="Shape 277"/>
            <p:cNvSpPr/>
            <p:nvPr/>
          </p:nvSpPr>
          <p:spPr>
            <a:xfrm>
              <a:off x="67624" y="50021"/>
              <a:ext cx="1269388" cy="1285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b="1">
                  <a:solidFill>
                    <a:srgbClr val="FFFFFF"/>
                  </a:solidFill>
                </a:defRPr>
              </a:pPr>
              <a:r>
                <a:t>Green</a:t>
              </a:r>
            </a:p>
            <a:p>
              <a:pPr algn="ctr">
                <a:defRPr sz="900">
                  <a:solidFill>
                    <a:srgbClr val="FFFFFF"/>
                  </a:solidFill>
                </a:defRPr>
              </a:pPr>
              <a:r>
                <a:t>No significant dyspnoea</a:t>
              </a:r>
            </a:p>
            <a:p>
              <a:pPr algn="ctr">
                <a:defRPr sz="900">
                  <a:solidFill>
                    <a:srgbClr val="FFFFFF"/>
                  </a:solidFill>
                </a:defRPr>
              </a:pPr>
              <a:r>
                <a:t>No Wheeze</a:t>
              </a:r>
            </a:p>
            <a:p>
              <a:pPr algn="ctr">
                <a:defRPr sz="900">
                  <a:solidFill>
                    <a:srgbClr val="FFFFFF"/>
                  </a:solidFill>
                </a:defRPr>
              </a:pPr>
              <a:r>
                <a:t>Mild symptoms apart from fever &gt;37.8c</a:t>
              </a:r>
            </a:p>
            <a:p>
              <a:pPr algn="ctr">
                <a:defRPr sz="900">
                  <a:solidFill>
                    <a:srgbClr val="FFFFFF"/>
                  </a:solidFill>
                </a:defRPr>
              </a:pPr>
              <a:r>
                <a:t>Symptoms not significantly deteriorating</a:t>
              </a:r>
            </a:p>
          </p:txBody>
        </p:sp>
      </p:grpSp>
      <p:grpSp>
        <p:nvGrpSpPr>
          <p:cNvPr id="281" name="Group 281"/>
          <p:cNvGrpSpPr/>
          <p:nvPr/>
        </p:nvGrpSpPr>
        <p:grpSpPr>
          <a:xfrm>
            <a:off x="3950427" y="973307"/>
            <a:ext cx="1738671" cy="1568472"/>
            <a:chOff x="0" y="0"/>
            <a:chExt cx="1738670" cy="1568470"/>
          </a:xfrm>
        </p:grpSpPr>
        <p:sp>
          <p:nvSpPr>
            <p:cNvPr id="279" name="Shape 279"/>
            <p:cNvSpPr/>
            <p:nvPr/>
          </p:nvSpPr>
          <p:spPr>
            <a:xfrm>
              <a:off x="0" y="-1"/>
              <a:ext cx="1738671" cy="1568472"/>
            </a:xfrm>
            <a:prstGeom prst="roundRect">
              <a:avLst>
                <a:gd name="adj" fmla="val 16667"/>
              </a:avLst>
            </a:prstGeom>
            <a:solidFill>
              <a:schemeClr val="accent6"/>
            </a:solidFill>
            <a:ln w="25400" cap="flat">
              <a:solidFill>
                <a:srgbClr val="3A5E8A"/>
              </a:solidFill>
              <a:prstDash val="solid"/>
              <a:round/>
            </a:ln>
            <a:effectLst/>
          </p:spPr>
          <p:txBody>
            <a:bodyPr wrap="square" lIns="45718" tIns="45718" rIns="45718" bIns="45718" numCol="1" anchor="ctr">
              <a:noAutofit/>
            </a:bodyPr>
            <a:lstStyle/>
            <a:p>
              <a:pPr algn="ctr">
                <a:defRPr sz="800">
                  <a:solidFill>
                    <a:srgbClr val="FFFFFF"/>
                  </a:solidFill>
                </a:defRPr>
              </a:pPr>
              <a:endParaRPr/>
            </a:p>
          </p:txBody>
        </p:sp>
        <p:sp>
          <p:nvSpPr>
            <p:cNvPr id="280" name="Shape 280"/>
            <p:cNvSpPr/>
            <p:nvPr/>
          </p:nvSpPr>
          <p:spPr>
            <a:xfrm>
              <a:off x="76565" y="78116"/>
              <a:ext cx="1585538" cy="1412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b="1">
                  <a:solidFill>
                    <a:srgbClr val="FFFFFF"/>
                  </a:solidFill>
                </a:defRPr>
              </a:pPr>
              <a:r>
                <a:t>Amber</a:t>
              </a:r>
            </a:p>
            <a:p>
              <a:pPr algn="ctr">
                <a:defRPr sz="900">
                  <a:solidFill>
                    <a:srgbClr val="FFFFFF"/>
                  </a:solidFill>
                </a:defRPr>
              </a:pPr>
              <a:r>
                <a:t>Mild to moderate chest tightness/wheeze</a:t>
              </a:r>
            </a:p>
            <a:p>
              <a:pPr algn="ctr">
                <a:defRPr sz="900">
                  <a:solidFill>
                    <a:srgbClr val="FFFFFF"/>
                  </a:solidFill>
                </a:defRPr>
              </a:pPr>
              <a:r>
                <a:t>Breathless on 1 flight of stairs or &lt;50metres</a:t>
              </a:r>
            </a:p>
            <a:p>
              <a:pPr algn="ctr">
                <a:defRPr sz="900">
                  <a:solidFill>
                    <a:srgbClr val="FFFFFF"/>
                  </a:solidFill>
                </a:defRPr>
              </a:pPr>
              <a:r>
                <a:t>Faint/dizzy</a:t>
              </a:r>
            </a:p>
            <a:p>
              <a:pPr algn="ctr">
                <a:defRPr sz="900">
                  <a:solidFill>
                    <a:srgbClr val="FFFFFF"/>
                  </a:solidFill>
                </a:defRPr>
              </a:pPr>
              <a:r>
                <a:t>Significant headache</a:t>
              </a:r>
            </a:p>
            <a:p>
              <a:pPr algn="ctr">
                <a:defRPr sz="900">
                  <a:solidFill>
                    <a:srgbClr val="FFFFFF"/>
                  </a:solidFill>
                </a:defRPr>
              </a:pPr>
              <a:r>
                <a:t>Significant reduction in fluid intake</a:t>
              </a:r>
            </a:p>
            <a:p>
              <a:pPr algn="ctr">
                <a:defRPr sz="900">
                  <a:solidFill>
                    <a:srgbClr val="FFFFFF"/>
                  </a:solidFill>
                </a:defRPr>
              </a:pPr>
              <a:r>
                <a:t>Other clinical concerns</a:t>
              </a:r>
            </a:p>
          </p:txBody>
        </p:sp>
      </p:grpSp>
      <p:grpSp>
        <p:nvGrpSpPr>
          <p:cNvPr id="284" name="Group 284"/>
          <p:cNvGrpSpPr/>
          <p:nvPr/>
        </p:nvGrpSpPr>
        <p:grpSpPr>
          <a:xfrm>
            <a:off x="6948264" y="973308"/>
            <a:ext cx="1593367" cy="1449711"/>
            <a:chOff x="0" y="0"/>
            <a:chExt cx="1593365" cy="1449709"/>
          </a:xfrm>
        </p:grpSpPr>
        <p:sp>
          <p:nvSpPr>
            <p:cNvPr id="282" name="Shape 282"/>
            <p:cNvSpPr/>
            <p:nvPr/>
          </p:nvSpPr>
          <p:spPr>
            <a:xfrm>
              <a:off x="0" y="0"/>
              <a:ext cx="1593366" cy="1449710"/>
            </a:xfrm>
            <a:prstGeom prst="roundRect">
              <a:avLst>
                <a:gd name="adj" fmla="val 16667"/>
              </a:avLst>
            </a:prstGeom>
            <a:solidFill>
              <a:schemeClr val="accent2"/>
            </a:solidFill>
            <a:ln w="25400" cap="flat">
              <a:solidFill>
                <a:srgbClr val="3A5E8A"/>
              </a:solidFill>
              <a:prstDash val="solid"/>
              <a:round/>
            </a:ln>
            <a:effectLst/>
          </p:spPr>
          <p:txBody>
            <a:bodyPr wrap="square" lIns="45718" tIns="45718" rIns="45718" bIns="45718" numCol="1" anchor="ctr">
              <a:noAutofit/>
            </a:bodyPr>
            <a:lstStyle/>
            <a:p>
              <a:pPr algn="ctr">
                <a:defRPr sz="800">
                  <a:solidFill>
                    <a:srgbClr val="FFFFFF"/>
                  </a:solidFill>
                </a:defRPr>
              </a:pPr>
              <a:endParaRPr/>
            </a:p>
          </p:txBody>
        </p:sp>
        <p:sp>
          <p:nvSpPr>
            <p:cNvPr id="283" name="Shape 283"/>
            <p:cNvSpPr/>
            <p:nvPr/>
          </p:nvSpPr>
          <p:spPr>
            <a:xfrm>
              <a:off x="70768" y="82235"/>
              <a:ext cx="1451830" cy="1285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b="1">
                  <a:solidFill>
                    <a:srgbClr val="FFFFFF"/>
                  </a:solidFill>
                </a:defRPr>
              </a:pPr>
              <a:r>
                <a:t>Red</a:t>
              </a:r>
            </a:p>
            <a:p>
              <a:pPr algn="ctr">
                <a:defRPr sz="900">
                  <a:solidFill>
                    <a:srgbClr val="FFFFFF"/>
                  </a:solidFill>
                </a:defRPr>
              </a:pPr>
              <a:r>
                <a:t>Severe shortness of breath or wheeze</a:t>
              </a:r>
            </a:p>
            <a:p>
              <a:pPr algn="ctr">
                <a:defRPr sz="900">
                  <a:solidFill>
                    <a:srgbClr val="FFFFFF"/>
                  </a:solidFill>
                </a:defRPr>
              </a:pPr>
              <a:r>
                <a:t>Severe chest pains</a:t>
              </a:r>
            </a:p>
            <a:p>
              <a:pPr algn="ctr">
                <a:defRPr sz="900">
                  <a:solidFill>
                    <a:srgbClr val="FFFFFF"/>
                  </a:solidFill>
                </a:defRPr>
              </a:pPr>
              <a:r>
                <a:t>Extreme faintness or collapse</a:t>
              </a:r>
            </a:p>
            <a:p>
              <a:pPr algn="ctr">
                <a:defRPr sz="900">
                  <a:solidFill>
                    <a:srgbClr val="FFFFFF"/>
                  </a:solidFill>
                </a:defRPr>
              </a:pPr>
              <a:r>
                <a:t>Signs of sepsis</a:t>
              </a:r>
            </a:p>
            <a:p>
              <a:pPr algn="ctr">
                <a:defRPr sz="900">
                  <a:solidFill>
                    <a:srgbClr val="FFFFFF"/>
                  </a:solidFill>
                </a:defRPr>
              </a:pPr>
              <a:r>
                <a:t>Cardiac sounding symptoms</a:t>
              </a:r>
            </a:p>
          </p:txBody>
        </p:sp>
      </p:grpSp>
      <p:grpSp>
        <p:nvGrpSpPr>
          <p:cNvPr id="287" name="Group 287"/>
          <p:cNvGrpSpPr/>
          <p:nvPr/>
        </p:nvGrpSpPr>
        <p:grpSpPr>
          <a:xfrm>
            <a:off x="6462666" y="2611126"/>
            <a:ext cx="2483368" cy="958488"/>
            <a:chOff x="-451917" y="-165233"/>
            <a:chExt cx="2483365" cy="958487"/>
          </a:xfrm>
        </p:grpSpPr>
        <p:sp>
          <p:nvSpPr>
            <p:cNvPr id="285" name="Shape 285"/>
            <p:cNvSpPr/>
            <p:nvPr/>
          </p:nvSpPr>
          <p:spPr>
            <a:xfrm>
              <a:off x="-451917" y="-165233"/>
              <a:ext cx="2483365" cy="958487"/>
            </a:xfrm>
            <a:prstGeom prst="rect">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sz="1400" b="1">
                  <a:solidFill>
                    <a:srgbClr val="FFFFFF"/>
                  </a:solidFill>
                </a:defRPr>
              </a:pPr>
              <a:endParaRPr/>
            </a:p>
          </p:txBody>
        </p:sp>
        <p:sp>
          <p:nvSpPr>
            <p:cNvPr id="286" name="Shape 286"/>
            <p:cNvSpPr/>
            <p:nvPr/>
          </p:nvSpPr>
          <p:spPr>
            <a:xfrm>
              <a:off x="-287848" y="23538"/>
              <a:ext cx="2169429" cy="5232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400" b="1">
                  <a:solidFill>
                    <a:srgbClr val="FFFFFF"/>
                  </a:solidFill>
                </a:defRPr>
              </a:lvl1pPr>
            </a:lstStyle>
            <a:p>
              <a:r>
                <a:rPr lang="en-GB" dirty="0" smtClean="0"/>
                <a:t>If appropriate </a:t>
              </a:r>
              <a:r>
                <a:rPr dirty="0" smtClean="0"/>
                <a:t>Emergency </a:t>
              </a:r>
              <a:r>
                <a:rPr dirty="0"/>
                <a:t>Hospital </a:t>
              </a:r>
              <a:r>
                <a:rPr dirty="0" smtClean="0"/>
                <a:t>Assessment</a:t>
              </a:r>
              <a:r>
                <a:rPr lang="en-GB" dirty="0" smtClean="0"/>
                <a:t> via ED</a:t>
              </a:r>
              <a:endParaRPr dirty="0"/>
            </a:p>
          </p:txBody>
        </p:sp>
      </p:grpSp>
      <p:grpSp>
        <p:nvGrpSpPr>
          <p:cNvPr id="290" name="Group 290"/>
          <p:cNvGrpSpPr/>
          <p:nvPr/>
        </p:nvGrpSpPr>
        <p:grpSpPr>
          <a:xfrm>
            <a:off x="1031762" y="3512942"/>
            <a:ext cx="1477618" cy="1591655"/>
            <a:chOff x="0" y="0"/>
            <a:chExt cx="1477616" cy="1591654"/>
          </a:xfrm>
        </p:grpSpPr>
        <p:sp>
          <p:nvSpPr>
            <p:cNvPr id="288" name="Shape 288"/>
            <p:cNvSpPr/>
            <p:nvPr/>
          </p:nvSpPr>
          <p:spPr>
            <a:xfrm>
              <a:off x="0" y="-1"/>
              <a:ext cx="1477617" cy="1591656"/>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289" name="Shape 289"/>
            <p:cNvSpPr/>
            <p:nvPr/>
          </p:nvSpPr>
          <p:spPr>
            <a:xfrm>
              <a:off x="72130" y="38905"/>
              <a:ext cx="1333356" cy="1513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100" b="1">
                  <a:solidFill>
                    <a:srgbClr val="FFFFFF"/>
                  </a:solidFill>
                </a:defRPr>
              </a:pPr>
              <a:r>
                <a:t>Higher Risk Age &amp; Comorbidities?</a:t>
              </a:r>
            </a:p>
            <a:p>
              <a:pPr algn="ctr">
                <a:defRPr sz="1000">
                  <a:solidFill>
                    <a:srgbClr val="FFFFFF"/>
                  </a:solidFill>
                </a:defRPr>
              </a:pPr>
              <a:r>
                <a:t>Age&gt;50</a:t>
              </a:r>
            </a:p>
            <a:p>
              <a:pPr algn="ctr">
                <a:defRPr sz="1000">
                  <a:solidFill>
                    <a:srgbClr val="FFFFFF"/>
                  </a:solidFill>
                </a:defRPr>
              </a:pPr>
              <a:r>
                <a:t>Comorbidities </a:t>
              </a:r>
            </a:p>
            <a:p>
              <a:pPr algn="ctr">
                <a:defRPr sz="1000">
                  <a:solidFill>
                    <a:srgbClr val="FFFFFF"/>
                  </a:solidFill>
                </a:defRPr>
              </a:pPr>
              <a:r>
                <a:t>eg Diabetes/HTN</a:t>
              </a:r>
            </a:p>
            <a:p>
              <a:pPr algn="ctr">
                <a:defRPr sz="1000">
                  <a:solidFill>
                    <a:srgbClr val="FFFFFF"/>
                  </a:solidFill>
                </a:defRPr>
              </a:pPr>
              <a:r>
                <a:t>Cancer/COPD</a:t>
              </a:r>
            </a:p>
            <a:p>
              <a:pPr algn="ctr">
                <a:defRPr sz="1000">
                  <a:solidFill>
                    <a:srgbClr val="FFFFFF"/>
                  </a:solidFill>
                </a:defRPr>
              </a:pPr>
              <a:r>
                <a:t>Other significant disease</a:t>
              </a:r>
            </a:p>
            <a:p>
              <a:pPr algn="ctr">
                <a:defRPr sz="1000">
                  <a:solidFill>
                    <a:srgbClr val="FFFFFF"/>
                  </a:solidFill>
                </a:defRPr>
              </a:pPr>
              <a:r>
                <a:t>Other clinical concerns</a:t>
              </a:r>
            </a:p>
          </p:txBody>
        </p:sp>
      </p:grpSp>
      <p:grpSp>
        <p:nvGrpSpPr>
          <p:cNvPr id="293" name="Group 293"/>
          <p:cNvGrpSpPr/>
          <p:nvPr/>
        </p:nvGrpSpPr>
        <p:grpSpPr>
          <a:xfrm>
            <a:off x="4130447" y="2801145"/>
            <a:ext cx="1378631" cy="1043939"/>
            <a:chOff x="0" y="0"/>
            <a:chExt cx="1378629" cy="1043938"/>
          </a:xfrm>
        </p:grpSpPr>
        <p:sp>
          <p:nvSpPr>
            <p:cNvPr id="291" name="Shape 291"/>
            <p:cNvSpPr/>
            <p:nvPr/>
          </p:nvSpPr>
          <p:spPr>
            <a:xfrm>
              <a:off x="0" y="17911"/>
              <a:ext cx="1378630" cy="1008115"/>
            </a:xfrm>
            <a:prstGeom prst="rect">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292" name="Shape 292"/>
            <p:cNvSpPr/>
            <p:nvPr/>
          </p:nvSpPr>
          <p:spPr>
            <a:xfrm>
              <a:off x="0" y="0"/>
              <a:ext cx="1378630" cy="10439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a:solidFill>
                    <a:srgbClr val="FFFFFF"/>
                  </a:solidFill>
                </a:defRPr>
              </a:pPr>
              <a:endParaRPr/>
            </a:p>
            <a:p>
              <a:pPr algn="ctr">
                <a:defRPr sz="1200" b="1">
                  <a:solidFill>
                    <a:srgbClr val="FFFFFF"/>
                  </a:solidFill>
                </a:defRPr>
              </a:pPr>
              <a:r>
                <a:t>Assessment Options </a:t>
              </a:r>
            </a:p>
            <a:p>
              <a:pPr marL="171450" indent="-171450" algn="ctr">
                <a:buSzPct val="100000"/>
                <a:buFont typeface="Arial"/>
                <a:buChar char="•"/>
                <a:defRPr sz="1000">
                  <a:solidFill>
                    <a:srgbClr val="FFFFFF"/>
                  </a:solidFill>
                </a:defRPr>
              </a:pPr>
              <a:r>
                <a:t>Observations </a:t>
              </a:r>
            </a:p>
            <a:p>
              <a:pPr marL="171450" indent="-171450" algn="ctr">
                <a:buSzPct val="100000"/>
                <a:buFont typeface="Arial"/>
                <a:buChar char="•"/>
                <a:defRPr sz="1000">
                  <a:solidFill>
                    <a:srgbClr val="FFFFFF"/>
                  </a:solidFill>
                </a:defRPr>
              </a:pPr>
              <a:r>
                <a:t>Clinic</a:t>
              </a:r>
            </a:p>
            <a:p>
              <a:pPr marL="171450" indent="-171450" algn="ctr">
                <a:buSzPct val="100000"/>
                <a:buFont typeface="Arial"/>
                <a:buChar char="•"/>
                <a:defRPr sz="1000">
                  <a:solidFill>
                    <a:srgbClr val="FFFFFF"/>
                  </a:solidFill>
                </a:defRPr>
              </a:pPr>
              <a:r>
                <a:t>Home Visit</a:t>
              </a:r>
            </a:p>
          </p:txBody>
        </p:sp>
      </p:grpSp>
      <p:grpSp>
        <p:nvGrpSpPr>
          <p:cNvPr id="296" name="Group 296"/>
          <p:cNvGrpSpPr/>
          <p:nvPr/>
        </p:nvGrpSpPr>
        <p:grpSpPr>
          <a:xfrm>
            <a:off x="272584" y="5683767"/>
            <a:ext cx="1080124" cy="941851"/>
            <a:chOff x="0" y="0"/>
            <a:chExt cx="1080122" cy="941849"/>
          </a:xfrm>
        </p:grpSpPr>
        <p:sp>
          <p:nvSpPr>
            <p:cNvPr id="294" name="Shape 294"/>
            <p:cNvSpPr/>
            <p:nvPr/>
          </p:nvSpPr>
          <p:spPr>
            <a:xfrm>
              <a:off x="-1" y="0"/>
              <a:ext cx="1080124" cy="941850"/>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295" name="Shape 295"/>
            <p:cNvSpPr/>
            <p:nvPr/>
          </p:nvSpPr>
          <p:spPr>
            <a:xfrm>
              <a:off x="45976" y="196604"/>
              <a:ext cx="988169" cy="548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100" b="1">
                  <a:solidFill>
                    <a:srgbClr val="FFFFFF"/>
                  </a:solidFill>
                </a:defRPr>
              </a:pPr>
              <a:r>
                <a:t>Self Manage </a:t>
              </a:r>
              <a:r>
                <a:rPr b="0"/>
                <a:t>and Safety Net</a:t>
              </a:r>
            </a:p>
          </p:txBody>
        </p:sp>
      </p:grpSp>
      <p:grpSp>
        <p:nvGrpSpPr>
          <p:cNvPr id="299" name="Group 299"/>
          <p:cNvGrpSpPr/>
          <p:nvPr/>
        </p:nvGrpSpPr>
        <p:grpSpPr>
          <a:xfrm>
            <a:off x="1753227" y="5326110"/>
            <a:ext cx="1435120" cy="1531890"/>
            <a:chOff x="0" y="0"/>
            <a:chExt cx="1313583" cy="1209038"/>
          </a:xfrm>
        </p:grpSpPr>
        <p:sp>
          <p:nvSpPr>
            <p:cNvPr id="297" name="Shape 297"/>
            <p:cNvSpPr/>
            <p:nvPr/>
          </p:nvSpPr>
          <p:spPr>
            <a:xfrm>
              <a:off x="0" y="64457"/>
              <a:ext cx="1313584" cy="1080125"/>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sz="1200">
                  <a:solidFill>
                    <a:srgbClr val="FFFFFF"/>
                  </a:solidFill>
                </a:defRPr>
              </a:pPr>
              <a:endParaRPr/>
            </a:p>
          </p:txBody>
        </p:sp>
        <p:sp>
          <p:nvSpPr>
            <p:cNvPr id="298" name="Shape 298"/>
            <p:cNvSpPr/>
            <p:nvPr/>
          </p:nvSpPr>
          <p:spPr>
            <a:xfrm>
              <a:off x="52726" y="0"/>
              <a:ext cx="1208131" cy="12090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100">
                  <a:solidFill>
                    <a:srgbClr val="FFFFFF"/>
                  </a:solidFill>
                </a:defRPr>
              </a:pPr>
              <a:endParaRPr dirty="0"/>
            </a:p>
            <a:p>
              <a:pPr algn="ctr">
                <a:defRPr sz="1100" b="1">
                  <a:solidFill>
                    <a:srgbClr val="FFFFFF"/>
                  </a:solidFill>
                </a:defRPr>
              </a:pPr>
              <a:r>
                <a:rPr dirty="0"/>
                <a:t>COMMUNITY COVID FOLLOW UP PATHWAY</a:t>
              </a:r>
            </a:p>
            <a:p>
              <a:pPr algn="ctr">
                <a:defRPr sz="900">
                  <a:solidFill>
                    <a:srgbClr val="FFFFFF"/>
                  </a:solidFill>
                </a:defRPr>
              </a:pPr>
              <a:r>
                <a:rPr dirty="0"/>
                <a:t>Safety Net</a:t>
              </a:r>
            </a:p>
            <a:p>
              <a:pPr algn="ctr">
                <a:defRPr sz="900">
                  <a:solidFill>
                    <a:srgbClr val="FFFFFF"/>
                  </a:solidFill>
                </a:defRPr>
              </a:pPr>
              <a:r>
                <a:rPr dirty="0"/>
                <a:t>Telephone/Text Message  contact at day 7 and day 10</a:t>
              </a:r>
            </a:p>
          </p:txBody>
        </p:sp>
      </p:grpSp>
      <p:grpSp>
        <p:nvGrpSpPr>
          <p:cNvPr id="302" name="Group 302"/>
          <p:cNvGrpSpPr/>
          <p:nvPr/>
        </p:nvGrpSpPr>
        <p:grpSpPr>
          <a:xfrm>
            <a:off x="7380312" y="4369846"/>
            <a:ext cx="1321579" cy="1349027"/>
            <a:chOff x="0" y="0"/>
            <a:chExt cx="1321577" cy="1349025"/>
          </a:xfrm>
        </p:grpSpPr>
        <p:sp>
          <p:nvSpPr>
            <p:cNvPr id="300" name="Shape 300"/>
            <p:cNvSpPr/>
            <p:nvPr/>
          </p:nvSpPr>
          <p:spPr>
            <a:xfrm>
              <a:off x="0" y="0"/>
              <a:ext cx="1321578" cy="1349027"/>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01" name="Shape 301"/>
            <p:cNvSpPr/>
            <p:nvPr/>
          </p:nvSpPr>
          <p:spPr>
            <a:xfrm>
              <a:off x="64513" y="31890"/>
              <a:ext cx="1192551" cy="1285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b="1">
                  <a:solidFill>
                    <a:srgbClr val="FFFFFF"/>
                  </a:solidFill>
                </a:defRPr>
              </a:pPr>
              <a:r>
                <a:t>Red Flag Assessment</a:t>
              </a:r>
            </a:p>
            <a:p>
              <a:pPr algn="ctr">
                <a:defRPr sz="1000" b="1">
                  <a:solidFill>
                    <a:srgbClr val="FFFFFF"/>
                  </a:solidFill>
                </a:defRPr>
              </a:pPr>
              <a:r>
                <a:t>Sats &lt;92%</a:t>
              </a:r>
            </a:p>
            <a:p>
              <a:pPr algn="ctr">
                <a:defRPr sz="1000">
                  <a:solidFill>
                    <a:srgbClr val="FFFFFF"/>
                  </a:solidFill>
                </a:defRPr>
              </a:pPr>
              <a:r>
                <a:t>Severe breathlessness</a:t>
              </a:r>
            </a:p>
            <a:p>
              <a:pPr algn="ctr">
                <a:defRPr sz="1000">
                  <a:solidFill>
                    <a:srgbClr val="FFFFFF"/>
                  </a:solidFill>
                </a:defRPr>
              </a:pPr>
              <a:r>
                <a:t>Signs of sepsis</a:t>
              </a:r>
            </a:p>
            <a:p>
              <a:pPr algn="ctr">
                <a:defRPr sz="1000">
                  <a:solidFill>
                    <a:srgbClr val="FFFFFF"/>
                  </a:solidFill>
                </a:defRPr>
              </a:pPr>
              <a:r>
                <a:t>Other emergency signs</a:t>
              </a:r>
            </a:p>
          </p:txBody>
        </p:sp>
      </p:grpSp>
      <p:grpSp>
        <p:nvGrpSpPr>
          <p:cNvPr id="305" name="Group 305"/>
          <p:cNvGrpSpPr/>
          <p:nvPr/>
        </p:nvGrpSpPr>
        <p:grpSpPr>
          <a:xfrm>
            <a:off x="3635895" y="4334223"/>
            <a:ext cx="1368155" cy="1183011"/>
            <a:chOff x="0" y="0"/>
            <a:chExt cx="1368154" cy="1183009"/>
          </a:xfrm>
        </p:grpSpPr>
        <p:sp>
          <p:nvSpPr>
            <p:cNvPr id="303" name="Shape 303"/>
            <p:cNvSpPr/>
            <p:nvPr/>
          </p:nvSpPr>
          <p:spPr>
            <a:xfrm>
              <a:off x="-1" y="0"/>
              <a:ext cx="1368156" cy="1183010"/>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04" name="Shape 304"/>
            <p:cNvSpPr/>
            <p:nvPr/>
          </p:nvSpPr>
          <p:spPr>
            <a:xfrm>
              <a:off x="57750" y="18734"/>
              <a:ext cx="1252654" cy="1145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b="1">
                  <a:solidFill>
                    <a:srgbClr val="FFFFFF"/>
                  </a:solidFill>
                </a:defRPr>
              </a:pPr>
              <a:r>
                <a:t>Acceptable Assessment</a:t>
              </a:r>
            </a:p>
            <a:p>
              <a:pPr algn="ctr">
                <a:defRPr sz="1000" b="1">
                  <a:solidFill>
                    <a:srgbClr val="FFFFFF"/>
                  </a:solidFill>
                </a:defRPr>
              </a:pPr>
              <a:r>
                <a:t>Sats &gt; 94%</a:t>
              </a:r>
            </a:p>
            <a:p>
              <a:pPr algn="ctr">
                <a:defRPr sz="1000">
                  <a:solidFill>
                    <a:srgbClr val="FFFFFF"/>
                  </a:solidFill>
                </a:defRPr>
              </a:pPr>
              <a:r>
                <a:t>HR&lt;100</a:t>
              </a:r>
            </a:p>
            <a:p>
              <a:pPr algn="ctr">
                <a:defRPr sz="1000">
                  <a:solidFill>
                    <a:srgbClr val="FFFFFF"/>
                  </a:solidFill>
                </a:defRPr>
              </a:pPr>
              <a:r>
                <a:t>RR &lt;20</a:t>
              </a:r>
            </a:p>
            <a:p>
              <a:pPr algn="ctr">
                <a:defRPr sz="1000">
                  <a:solidFill>
                    <a:srgbClr val="FFFFFF"/>
                  </a:solidFill>
                </a:defRPr>
              </a:pPr>
              <a:r>
                <a:t>No other significant red flags</a:t>
              </a:r>
            </a:p>
          </p:txBody>
        </p:sp>
      </p:grpSp>
      <p:grpSp>
        <p:nvGrpSpPr>
          <p:cNvPr id="308" name="Group 308"/>
          <p:cNvGrpSpPr/>
          <p:nvPr/>
        </p:nvGrpSpPr>
        <p:grpSpPr>
          <a:xfrm>
            <a:off x="5475397" y="4244959"/>
            <a:ext cx="1439191" cy="1473915"/>
            <a:chOff x="0" y="0"/>
            <a:chExt cx="1439189" cy="1473914"/>
          </a:xfrm>
        </p:grpSpPr>
        <p:sp>
          <p:nvSpPr>
            <p:cNvPr id="306" name="Shape 306"/>
            <p:cNvSpPr/>
            <p:nvPr/>
          </p:nvSpPr>
          <p:spPr>
            <a:xfrm>
              <a:off x="0" y="-1"/>
              <a:ext cx="1439190" cy="1473916"/>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07" name="Shape 307"/>
            <p:cNvSpPr/>
            <p:nvPr/>
          </p:nvSpPr>
          <p:spPr>
            <a:xfrm>
              <a:off x="70255" y="94336"/>
              <a:ext cx="1298679" cy="1285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200" b="1">
                  <a:solidFill>
                    <a:srgbClr val="FFFFFF"/>
                  </a:solidFill>
                </a:defRPr>
              </a:pPr>
              <a:r>
                <a:t>Intermediate Assessment</a:t>
              </a:r>
            </a:p>
            <a:p>
              <a:pPr algn="ctr">
                <a:defRPr sz="1000" b="1">
                  <a:solidFill>
                    <a:srgbClr val="FFFFFF"/>
                  </a:solidFill>
                </a:defRPr>
              </a:pPr>
              <a:r>
                <a:t>Sats 92-94%</a:t>
              </a:r>
            </a:p>
            <a:p>
              <a:pPr algn="ctr">
                <a:defRPr sz="1000">
                  <a:solidFill>
                    <a:srgbClr val="FFFFFF"/>
                  </a:solidFill>
                </a:defRPr>
              </a:pPr>
              <a:r>
                <a:t>RR&gt;20</a:t>
              </a:r>
            </a:p>
            <a:p>
              <a:pPr algn="ctr">
                <a:defRPr sz="1000">
                  <a:solidFill>
                    <a:srgbClr val="FFFFFF"/>
                  </a:solidFill>
                </a:defRPr>
              </a:pPr>
              <a:r>
                <a:t>HR&gt;100</a:t>
              </a:r>
            </a:p>
            <a:p>
              <a:pPr algn="ctr">
                <a:defRPr sz="1000">
                  <a:solidFill>
                    <a:srgbClr val="FFFFFF"/>
                  </a:solidFill>
                </a:defRPr>
              </a:pPr>
              <a:r>
                <a:t>Deteriorating symptoms</a:t>
              </a:r>
            </a:p>
            <a:p>
              <a:pPr algn="ctr">
                <a:defRPr sz="1000">
                  <a:solidFill>
                    <a:srgbClr val="FFFFFF"/>
                  </a:solidFill>
                </a:defRPr>
              </a:pPr>
              <a:r>
                <a:t>Clinician concerned</a:t>
              </a:r>
            </a:p>
          </p:txBody>
        </p:sp>
      </p:grpSp>
      <p:sp>
        <p:nvSpPr>
          <p:cNvPr id="309" name="Shape 309"/>
          <p:cNvSpPr/>
          <p:nvPr/>
        </p:nvSpPr>
        <p:spPr>
          <a:xfrm flipH="1">
            <a:off x="1821788" y="764704"/>
            <a:ext cx="1680569" cy="366369"/>
          </a:xfrm>
          <a:prstGeom prst="line">
            <a:avLst/>
          </a:prstGeom>
          <a:ln>
            <a:solidFill>
              <a:srgbClr val="4A7EBB"/>
            </a:solidFill>
            <a:tailEnd type="triangle"/>
          </a:ln>
        </p:spPr>
        <p:txBody>
          <a:bodyPr lIns="45718" tIns="45718" rIns="45718" bIns="45718"/>
          <a:lstStyle/>
          <a:p>
            <a:endParaRPr/>
          </a:p>
        </p:txBody>
      </p:sp>
      <p:sp>
        <p:nvSpPr>
          <p:cNvPr id="310" name="Shape 310"/>
          <p:cNvSpPr/>
          <p:nvPr/>
        </p:nvSpPr>
        <p:spPr>
          <a:xfrm>
            <a:off x="5590587" y="764703"/>
            <a:ext cx="2154360" cy="208606"/>
          </a:xfrm>
          <a:prstGeom prst="line">
            <a:avLst/>
          </a:prstGeom>
          <a:ln>
            <a:solidFill>
              <a:srgbClr val="4A7EBB"/>
            </a:solidFill>
            <a:tailEnd type="triangle"/>
          </a:ln>
        </p:spPr>
        <p:txBody>
          <a:bodyPr lIns="45718" tIns="45718" rIns="45718" bIns="45718"/>
          <a:lstStyle/>
          <a:p>
            <a:endParaRPr/>
          </a:p>
        </p:txBody>
      </p:sp>
      <p:sp>
        <p:nvSpPr>
          <p:cNvPr id="311" name="Shape 311"/>
          <p:cNvSpPr/>
          <p:nvPr/>
        </p:nvSpPr>
        <p:spPr>
          <a:xfrm>
            <a:off x="4819760" y="2554458"/>
            <a:ext cx="2" cy="113337"/>
          </a:xfrm>
          <a:prstGeom prst="line">
            <a:avLst/>
          </a:prstGeom>
          <a:ln>
            <a:solidFill>
              <a:srgbClr val="4A7EBB"/>
            </a:solidFill>
            <a:tailEnd type="triangle"/>
          </a:ln>
        </p:spPr>
        <p:txBody>
          <a:bodyPr lIns="45718" tIns="45718" rIns="45718" bIns="45718"/>
          <a:lstStyle/>
          <a:p>
            <a:endParaRPr/>
          </a:p>
        </p:txBody>
      </p:sp>
      <p:sp>
        <p:nvSpPr>
          <p:cNvPr id="312" name="Shape 312"/>
          <p:cNvSpPr/>
          <p:nvPr/>
        </p:nvSpPr>
        <p:spPr>
          <a:xfrm>
            <a:off x="7704348" y="2423016"/>
            <a:ext cx="2" cy="353346"/>
          </a:xfrm>
          <a:prstGeom prst="line">
            <a:avLst/>
          </a:prstGeom>
          <a:ln>
            <a:solidFill>
              <a:srgbClr val="4A7EBB"/>
            </a:solidFill>
            <a:tailEnd type="triangle"/>
          </a:ln>
        </p:spPr>
        <p:txBody>
          <a:bodyPr lIns="45718" tIns="45718" rIns="45718" bIns="45718"/>
          <a:lstStyle/>
          <a:p>
            <a:endParaRPr/>
          </a:p>
        </p:txBody>
      </p:sp>
      <p:sp>
        <p:nvSpPr>
          <p:cNvPr id="313" name="Shape 313"/>
          <p:cNvSpPr/>
          <p:nvPr/>
        </p:nvSpPr>
        <p:spPr>
          <a:xfrm flipV="1">
            <a:off x="6732240" y="4653136"/>
            <a:ext cx="72010" cy="504058"/>
          </a:xfrm>
          <a:prstGeom prst="line">
            <a:avLst/>
          </a:prstGeom>
          <a:ln>
            <a:solidFill>
              <a:srgbClr val="4A7EBB"/>
            </a:solidFill>
            <a:tailEnd type="triangle"/>
          </a:ln>
        </p:spPr>
        <p:txBody>
          <a:bodyPr lIns="45718" tIns="45718" rIns="45718" bIns="45718"/>
          <a:lstStyle/>
          <a:p>
            <a:endParaRPr/>
          </a:p>
        </p:txBody>
      </p:sp>
      <p:grpSp>
        <p:nvGrpSpPr>
          <p:cNvPr id="316" name="Group 316"/>
          <p:cNvGrpSpPr/>
          <p:nvPr/>
        </p:nvGrpSpPr>
        <p:grpSpPr>
          <a:xfrm>
            <a:off x="5150875" y="6154688"/>
            <a:ext cx="2088236" cy="514673"/>
            <a:chOff x="0" y="-1"/>
            <a:chExt cx="2088234" cy="514672"/>
          </a:xfrm>
        </p:grpSpPr>
        <p:sp>
          <p:nvSpPr>
            <p:cNvPr id="314" name="Shape 314"/>
            <p:cNvSpPr/>
            <p:nvPr/>
          </p:nvSpPr>
          <p:spPr>
            <a:xfrm>
              <a:off x="0" y="-1"/>
              <a:ext cx="2088234" cy="514672"/>
            </a:xfrm>
            <a:prstGeom prst="roundRect">
              <a:avLst>
                <a:gd name="adj" fmla="val 16667"/>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sz="1000" b="1">
                  <a:solidFill>
                    <a:srgbClr val="FFFFFF"/>
                  </a:solidFill>
                </a:defRPr>
              </a:pPr>
              <a:endParaRPr/>
            </a:p>
          </p:txBody>
        </p:sp>
        <p:sp>
          <p:nvSpPr>
            <p:cNvPr id="315" name="Shape 315"/>
            <p:cNvSpPr/>
            <p:nvPr/>
          </p:nvSpPr>
          <p:spPr>
            <a:xfrm>
              <a:off x="25124" y="134225"/>
              <a:ext cx="2037985" cy="246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000" b="1">
                  <a:solidFill>
                    <a:srgbClr val="FFFFFF"/>
                  </a:solidFill>
                </a:defRPr>
              </a:lvl1pPr>
            </a:lstStyle>
            <a:p>
              <a:r>
                <a:rPr lang="en-GB" dirty="0" smtClean="0"/>
                <a:t>Discuss with acute medic on call</a:t>
              </a:r>
              <a:endParaRPr dirty="0"/>
            </a:p>
          </p:txBody>
        </p:sp>
      </p:grpSp>
      <p:sp>
        <p:nvSpPr>
          <p:cNvPr id="317" name="Shape 317"/>
          <p:cNvSpPr/>
          <p:nvPr/>
        </p:nvSpPr>
        <p:spPr>
          <a:xfrm>
            <a:off x="4075422" y="4005064"/>
            <a:ext cx="3965679" cy="2"/>
          </a:xfrm>
          <a:prstGeom prst="line">
            <a:avLst/>
          </a:prstGeom>
          <a:ln>
            <a:solidFill>
              <a:srgbClr val="4A7EBB"/>
            </a:solidFill>
          </a:ln>
        </p:spPr>
        <p:txBody>
          <a:bodyPr lIns="45718" tIns="45718" rIns="45718" bIns="45718"/>
          <a:lstStyle/>
          <a:p>
            <a:endParaRPr/>
          </a:p>
        </p:txBody>
      </p:sp>
      <p:sp>
        <p:nvSpPr>
          <p:cNvPr id="318" name="Shape 318"/>
          <p:cNvSpPr/>
          <p:nvPr/>
        </p:nvSpPr>
        <p:spPr>
          <a:xfrm>
            <a:off x="4075422" y="4005062"/>
            <a:ext cx="2" cy="329162"/>
          </a:xfrm>
          <a:prstGeom prst="line">
            <a:avLst/>
          </a:prstGeom>
          <a:ln>
            <a:solidFill>
              <a:srgbClr val="4A7EBB"/>
            </a:solidFill>
            <a:tailEnd type="triangle"/>
          </a:ln>
        </p:spPr>
        <p:txBody>
          <a:bodyPr lIns="45718" tIns="45718" rIns="45718" bIns="45718"/>
          <a:lstStyle/>
          <a:p>
            <a:endParaRPr/>
          </a:p>
        </p:txBody>
      </p:sp>
      <p:sp>
        <p:nvSpPr>
          <p:cNvPr id="319" name="Shape 319"/>
          <p:cNvSpPr/>
          <p:nvPr/>
        </p:nvSpPr>
        <p:spPr>
          <a:xfrm>
            <a:off x="8041099" y="4005064"/>
            <a:ext cx="2" cy="364786"/>
          </a:xfrm>
          <a:prstGeom prst="line">
            <a:avLst/>
          </a:prstGeom>
          <a:ln>
            <a:solidFill>
              <a:srgbClr val="4A7EBB"/>
            </a:solidFill>
            <a:tailEnd type="triangle"/>
          </a:ln>
        </p:spPr>
        <p:txBody>
          <a:bodyPr lIns="45718" tIns="45718" rIns="45718" bIns="45718"/>
          <a:lstStyle/>
          <a:p>
            <a:endParaRPr/>
          </a:p>
        </p:txBody>
      </p:sp>
      <p:sp>
        <p:nvSpPr>
          <p:cNvPr id="320" name="Shape 320"/>
          <p:cNvSpPr/>
          <p:nvPr/>
        </p:nvSpPr>
        <p:spPr>
          <a:xfrm flipH="1">
            <a:off x="6194990" y="5731652"/>
            <a:ext cx="2" cy="410338"/>
          </a:xfrm>
          <a:prstGeom prst="line">
            <a:avLst/>
          </a:prstGeom>
          <a:ln>
            <a:solidFill>
              <a:srgbClr val="4A7EBB"/>
            </a:solidFill>
            <a:tailEnd type="triangle"/>
          </a:ln>
        </p:spPr>
        <p:txBody>
          <a:bodyPr lIns="45718" tIns="45718" rIns="45718" bIns="45718"/>
          <a:lstStyle/>
          <a:p>
            <a:endParaRPr/>
          </a:p>
        </p:txBody>
      </p:sp>
      <p:sp>
        <p:nvSpPr>
          <p:cNvPr id="321" name="Shape 321"/>
          <p:cNvSpPr/>
          <p:nvPr/>
        </p:nvSpPr>
        <p:spPr>
          <a:xfrm flipV="1">
            <a:off x="8430006" y="3517801"/>
            <a:ext cx="2" cy="909794"/>
          </a:xfrm>
          <a:prstGeom prst="line">
            <a:avLst/>
          </a:prstGeom>
          <a:ln>
            <a:solidFill>
              <a:srgbClr val="4A7EBB"/>
            </a:solidFill>
            <a:tailEnd type="triangle"/>
          </a:ln>
        </p:spPr>
        <p:txBody>
          <a:bodyPr lIns="45718" tIns="45718" rIns="45718" bIns="45718"/>
          <a:lstStyle/>
          <a:p>
            <a:endParaRPr/>
          </a:p>
        </p:txBody>
      </p:sp>
      <p:grpSp>
        <p:nvGrpSpPr>
          <p:cNvPr id="324" name="Group 324"/>
          <p:cNvGrpSpPr/>
          <p:nvPr/>
        </p:nvGrpSpPr>
        <p:grpSpPr>
          <a:xfrm>
            <a:off x="6372198" y="116629"/>
            <a:ext cx="2329692" cy="739670"/>
            <a:chOff x="0" y="-1"/>
            <a:chExt cx="2329690" cy="739668"/>
          </a:xfrm>
        </p:grpSpPr>
        <p:sp>
          <p:nvSpPr>
            <p:cNvPr id="322" name="Shape 322"/>
            <p:cNvSpPr/>
            <p:nvPr/>
          </p:nvSpPr>
          <p:spPr>
            <a:xfrm>
              <a:off x="-1" y="-2"/>
              <a:ext cx="2329691" cy="739670"/>
            </a:xfrm>
            <a:prstGeom prst="rect">
              <a:avLst/>
            </a:prstGeom>
            <a:solidFill>
              <a:srgbClr val="FFFFFF"/>
            </a:solidFill>
            <a:ln w="25400" cap="flat">
              <a:solidFill>
                <a:srgbClr val="000000"/>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23" name="Shape 323"/>
            <p:cNvSpPr/>
            <p:nvPr/>
          </p:nvSpPr>
          <p:spPr>
            <a:xfrm>
              <a:off x="-1" y="19312"/>
              <a:ext cx="2329691" cy="701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100"/>
              </a:lvl1pPr>
            </a:lstStyle>
            <a:p>
              <a:r>
                <a:t>ALWAYS USE CLINICAL JUDGEMENT TO SUPPLEMENT PATHWAY – CLINICAL JUDGEMENT OVER-RIDES PATHWAY</a:t>
              </a:r>
            </a:p>
          </p:txBody>
        </p:sp>
      </p:grpSp>
      <p:grpSp>
        <p:nvGrpSpPr>
          <p:cNvPr id="327" name="Group 327"/>
          <p:cNvGrpSpPr/>
          <p:nvPr/>
        </p:nvGrpSpPr>
        <p:grpSpPr>
          <a:xfrm>
            <a:off x="467543" y="260548"/>
            <a:ext cx="2088236" cy="396238"/>
            <a:chOff x="0" y="0"/>
            <a:chExt cx="2088234" cy="396237"/>
          </a:xfrm>
        </p:grpSpPr>
        <p:sp>
          <p:nvSpPr>
            <p:cNvPr id="325" name="Shape 325"/>
            <p:cNvSpPr/>
            <p:nvPr/>
          </p:nvSpPr>
          <p:spPr>
            <a:xfrm>
              <a:off x="0" y="97"/>
              <a:ext cx="2088235" cy="396048"/>
            </a:xfrm>
            <a:prstGeom prst="rect">
              <a:avLst/>
            </a:prstGeom>
            <a:solidFill>
              <a:srgbClr val="FFFFFF"/>
            </a:solidFill>
            <a:ln w="25400" cap="flat">
              <a:solidFill>
                <a:srgbClr val="000000"/>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26" name="Shape 326"/>
            <p:cNvSpPr/>
            <p:nvPr/>
          </p:nvSpPr>
          <p:spPr>
            <a:xfrm>
              <a:off x="0" y="-1"/>
              <a:ext cx="2088235" cy="396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100"/>
              </a:lvl1pPr>
            </a:lstStyle>
            <a:p>
              <a:r>
                <a:t>Be alert to non-Covid19 presentations of severe illness</a:t>
              </a:r>
            </a:p>
          </p:txBody>
        </p:sp>
      </p:grpSp>
      <p:sp>
        <p:nvSpPr>
          <p:cNvPr id="328" name="Shape 328"/>
          <p:cNvSpPr/>
          <p:nvPr/>
        </p:nvSpPr>
        <p:spPr>
          <a:xfrm>
            <a:off x="1013470" y="5281281"/>
            <a:ext cx="363898"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vl1pPr>
          </a:lstStyle>
          <a:p>
            <a:r>
              <a:t>No</a:t>
            </a:r>
          </a:p>
        </p:txBody>
      </p:sp>
      <p:sp>
        <p:nvSpPr>
          <p:cNvPr id="329" name="Shape 329"/>
          <p:cNvSpPr/>
          <p:nvPr/>
        </p:nvSpPr>
        <p:spPr>
          <a:xfrm>
            <a:off x="1958844" y="5227320"/>
            <a:ext cx="363897"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vl1pPr>
          </a:lstStyle>
          <a:p>
            <a:r>
              <a:t>Yes</a:t>
            </a:r>
          </a:p>
        </p:txBody>
      </p:sp>
      <p:sp>
        <p:nvSpPr>
          <p:cNvPr id="330" name="Shape 330"/>
          <p:cNvSpPr/>
          <p:nvPr/>
        </p:nvSpPr>
        <p:spPr>
          <a:xfrm>
            <a:off x="6233990" y="4005062"/>
            <a:ext cx="2" cy="239896"/>
          </a:xfrm>
          <a:prstGeom prst="line">
            <a:avLst/>
          </a:prstGeom>
          <a:ln>
            <a:solidFill>
              <a:srgbClr val="4A7EBB"/>
            </a:solidFill>
            <a:tailEnd type="triangle"/>
          </a:ln>
        </p:spPr>
        <p:txBody>
          <a:bodyPr lIns="45718" tIns="45718" rIns="45718" bIns="45718"/>
          <a:lstStyle/>
          <a:p>
            <a:endParaRPr/>
          </a:p>
        </p:txBody>
      </p:sp>
      <p:sp>
        <p:nvSpPr>
          <p:cNvPr id="331" name="Shape 331"/>
          <p:cNvSpPr/>
          <p:nvPr/>
        </p:nvSpPr>
        <p:spPr>
          <a:xfrm>
            <a:off x="4819762" y="3827169"/>
            <a:ext cx="2" cy="177896"/>
          </a:xfrm>
          <a:prstGeom prst="line">
            <a:avLst/>
          </a:prstGeom>
          <a:ln>
            <a:solidFill>
              <a:srgbClr val="4A7EBB"/>
            </a:solidFill>
          </a:ln>
        </p:spPr>
        <p:txBody>
          <a:bodyPr lIns="45718" tIns="45718" rIns="45718" bIns="45718"/>
          <a:lstStyle/>
          <a:p>
            <a:endParaRPr/>
          </a:p>
        </p:txBody>
      </p:sp>
      <p:sp>
        <p:nvSpPr>
          <p:cNvPr id="332" name="Shape 332"/>
          <p:cNvSpPr/>
          <p:nvPr/>
        </p:nvSpPr>
        <p:spPr>
          <a:xfrm>
            <a:off x="4819760" y="764702"/>
            <a:ext cx="2" cy="208606"/>
          </a:xfrm>
          <a:prstGeom prst="line">
            <a:avLst/>
          </a:prstGeom>
          <a:ln>
            <a:solidFill>
              <a:srgbClr val="4A7EBB"/>
            </a:solidFill>
            <a:tailEnd type="triangle"/>
          </a:ln>
        </p:spPr>
        <p:txBody>
          <a:bodyPr lIns="45718" tIns="45718" rIns="45718" bIns="45718"/>
          <a:lstStyle/>
          <a:p>
            <a:endParaRPr/>
          </a:p>
        </p:txBody>
      </p:sp>
      <p:grpSp>
        <p:nvGrpSpPr>
          <p:cNvPr id="335" name="Group 335"/>
          <p:cNvGrpSpPr/>
          <p:nvPr/>
        </p:nvGrpSpPr>
        <p:grpSpPr>
          <a:xfrm>
            <a:off x="1168260" y="2832704"/>
            <a:ext cx="1235511" cy="394131"/>
            <a:chOff x="0" y="0"/>
            <a:chExt cx="1235510" cy="394130"/>
          </a:xfrm>
        </p:grpSpPr>
        <p:sp>
          <p:nvSpPr>
            <p:cNvPr id="333" name="Shape 333"/>
            <p:cNvSpPr/>
            <p:nvPr/>
          </p:nvSpPr>
          <p:spPr>
            <a:xfrm>
              <a:off x="-1" y="-1"/>
              <a:ext cx="1235512" cy="394131"/>
            </a:xfrm>
            <a:prstGeom prst="rect">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34" name="Shape 334"/>
            <p:cNvSpPr/>
            <p:nvPr/>
          </p:nvSpPr>
          <p:spPr>
            <a:xfrm>
              <a:off x="-1" y="11643"/>
              <a:ext cx="1235512" cy="370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000">
                  <a:solidFill>
                    <a:srgbClr val="FFFFFF"/>
                  </a:solidFill>
                </a:defRPr>
              </a:lvl1pPr>
            </a:lstStyle>
            <a:p>
              <a:r>
                <a:t>Needs Further Assessment?</a:t>
              </a:r>
            </a:p>
          </p:txBody>
        </p:sp>
      </p:grpSp>
      <p:sp>
        <p:nvSpPr>
          <p:cNvPr id="336" name="Shape 336"/>
          <p:cNvSpPr/>
          <p:nvPr/>
        </p:nvSpPr>
        <p:spPr>
          <a:xfrm flipH="1">
            <a:off x="1792236" y="2528865"/>
            <a:ext cx="8638" cy="291143"/>
          </a:xfrm>
          <a:prstGeom prst="line">
            <a:avLst/>
          </a:prstGeom>
          <a:ln>
            <a:solidFill>
              <a:srgbClr val="4A7EBB"/>
            </a:solidFill>
            <a:tailEnd type="triangle"/>
          </a:ln>
        </p:spPr>
        <p:txBody>
          <a:bodyPr lIns="45718" tIns="45718" rIns="45718" bIns="45718"/>
          <a:lstStyle/>
          <a:p>
            <a:endParaRPr/>
          </a:p>
        </p:txBody>
      </p:sp>
      <p:sp>
        <p:nvSpPr>
          <p:cNvPr id="337" name="Shape 337"/>
          <p:cNvSpPr/>
          <p:nvPr/>
        </p:nvSpPr>
        <p:spPr>
          <a:xfrm flipH="1">
            <a:off x="1780333" y="3239503"/>
            <a:ext cx="3151" cy="260741"/>
          </a:xfrm>
          <a:prstGeom prst="line">
            <a:avLst/>
          </a:prstGeom>
          <a:ln>
            <a:solidFill>
              <a:srgbClr val="4A7EBB"/>
            </a:solidFill>
            <a:tailEnd type="triangle"/>
          </a:ln>
        </p:spPr>
        <p:txBody>
          <a:bodyPr lIns="45718" tIns="45718" rIns="45718" bIns="45718"/>
          <a:lstStyle/>
          <a:p>
            <a:endParaRPr/>
          </a:p>
        </p:txBody>
      </p:sp>
      <p:sp>
        <p:nvSpPr>
          <p:cNvPr id="338" name="Shape 338"/>
          <p:cNvSpPr/>
          <p:nvPr/>
        </p:nvSpPr>
        <p:spPr>
          <a:xfrm>
            <a:off x="1571278" y="2519582"/>
            <a:ext cx="363898"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vl1pPr>
          </a:lstStyle>
          <a:p>
            <a:r>
              <a:t>No</a:t>
            </a:r>
          </a:p>
        </p:txBody>
      </p:sp>
      <p:sp>
        <p:nvSpPr>
          <p:cNvPr id="339" name="Shape 339"/>
          <p:cNvSpPr/>
          <p:nvPr/>
        </p:nvSpPr>
        <p:spPr>
          <a:xfrm>
            <a:off x="2403769" y="3029771"/>
            <a:ext cx="1671653" cy="89048"/>
          </a:xfrm>
          <a:prstGeom prst="line">
            <a:avLst/>
          </a:prstGeom>
          <a:ln>
            <a:solidFill>
              <a:srgbClr val="4A7EBB"/>
            </a:solidFill>
            <a:tailEnd type="triangle"/>
          </a:ln>
        </p:spPr>
        <p:txBody>
          <a:bodyPr lIns="45718" tIns="45718" rIns="45718" bIns="45718"/>
          <a:lstStyle/>
          <a:p>
            <a:endParaRPr/>
          </a:p>
        </p:txBody>
      </p:sp>
      <p:sp>
        <p:nvSpPr>
          <p:cNvPr id="340" name="Shape 340"/>
          <p:cNvSpPr/>
          <p:nvPr/>
        </p:nvSpPr>
        <p:spPr>
          <a:xfrm>
            <a:off x="3090503" y="2951182"/>
            <a:ext cx="363898"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vl1pPr>
          </a:lstStyle>
          <a:p>
            <a:r>
              <a:t>Yes</a:t>
            </a:r>
          </a:p>
        </p:txBody>
      </p:sp>
      <p:sp>
        <p:nvSpPr>
          <p:cNvPr id="341" name="Shape 341"/>
          <p:cNvSpPr/>
          <p:nvPr/>
        </p:nvSpPr>
        <p:spPr>
          <a:xfrm flipH="1">
            <a:off x="1063616" y="5117110"/>
            <a:ext cx="287472" cy="553958"/>
          </a:xfrm>
          <a:prstGeom prst="line">
            <a:avLst/>
          </a:prstGeom>
          <a:ln>
            <a:solidFill>
              <a:srgbClr val="4A7EBB"/>
            </a:solidFill>
            <a:tailEnd type="triangle"/>
          </a:ln>
        </p:spPr>
        <p:txBody>
          <a:bodyPr lIns="45718" tIns="45718" rIns="45718" bIns="45718"/>
          <a:lstStyle/>
          <a:p>
            <a:endParaRPr/>
          </a:p>
        </p:txBody>
      </p:sp>
      <p:sp>
        <p:nvSpPr>
          <p:cNvPr id="342" name="Shape 342"/>
          <p:cNvSpPr/>
          <p:nvPr/>
        </p:nvSpPr>
        <p:spPr>
          <a:xfrm>
            <a:off x="2103809" y="5117110"/>
            <a:ext cx="152353" cy="369561"/>
          </a:xfrm>
          <a:prstGeom prst="line">
            <a:avLst/>
          </a:prstGeom>
          <a:ln>
            <a:solidFill>
              <a:srgbClr val="4A7EBB"/>
            </a:solidFill>
            <a:tailEnd type="triangle"/>
          </a:ln>
        </p:spPr>
        <p:txBody>
          <a:bodyPr lIns="45718" tIns="45718" rIns="45718" bIns="45718"/>
          <a:lstStyle/>
          <a:p>
            <a:endParaRPr/>
          </a:p>
        </p:txBody>
      </p:sp>
      <p:grpSp>
        <p:nvGrpSpPr>
          <p:cNvPr id="345" name="Group 345"/>
          <p:cNvGrpSpPr/>
          <p:nvPr/>
        </p:nvGrpSpPr>
        <p:grpSpPr>
          <a:xfrm>
            <a:off x="3654068" y="5942085"/>
            <a:ext cx="967845" cy="790555"/>
            <a:chOff x="0" y="0"/>
            <a:chExt cx="967844" cy="790553"/>
          </a:xfrm>
        </p:grpSpPr>
        <p:sp>
          <p:nvSpPr>
            <p:cNvPr id="343" name="Shape 343"/>
            <p:cNvSpPr/>
            <p:nvPr/>
          </p:nvSpPr>
          <p:spPr>
            <a:xfrm>
              <a:off x="-1" y="-1"/>
              <a:ext cx="967845" cy="790554"/>
            </a:xfrm>
            <a:prstGeom prst="rect">
              <a:avLst/>
            </a:pr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endParaRPr/>
            </a:p>
          </p:txBody>
        </p:sp>
        <p:sp>
          <p:nvSpPr>
            <p:cNvPr id="344" name="Shape 344"/>
            <p:cNvSpPr/>
            <p:nvPr/>
          </p:nvSpPr>
          <p:spPr>
            <a:xfrm>
              <a:off x="-1" y="305"/>
              <a:ext cx="967845" cy="7899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000">
                  <a:solidFill>
                    <a:srgbClr val="FFFFFF"/>
                  </a:solidFill>
                </a:defRPr>
              </a:lvl1pPr>
            </a:lstStyle>
            <a:p>
              <a:r>
                <a:t>Clinician  concerned patient needs hospital assessment</a:t>
              </a:r>
            </a:p>
          </p:txBody>
        </p:sp>
      </p:grpSp>
      <p:sp>
        <p:nvSpPr>
          <p:cNvPr id="346" name="Shape 346"/>
          <p:cNvSpPr/>
          <p:nvPr/>
        </p:nvSpPr>
        <p:spPr>
          <a:xfrm flipH="1">
            <a:off x="4137990" y="5517231"/>
            <a:ext cx="3" cy="424855"/>
          </a:xfrm>
          <a:prstGeom prst="line">
            <a:avLst/>
          </a:prstGeom>
          <a:ln>
            <a:solidFill>
              <a:srgbClr val="4A7EBB"/>
            </a:solidFill>
            <a:tailEnd type="triangle"/>
          </a:ln>
        </p:spPr>
        <p:txBody>
          <a:bodyPr lIns="45718" tIns="45718" rIns="45718" bIns="45718"/>
          <a:lstStyle/>
          <a:p>
            <a:endParaRPr/>
          </a:p>
        </p:txBody>
      </p:sp>
      <p:sp>
        <p:nvSpPr>
          <p:cNvPr id="347" name="Shape 347"/>
          <p:cNvSpPr/>
          <p:nvPr/>
        </p:nvSpPr>
        <p:spPr>
          <a:xfrm>
            <a:off x="4634748" y="6355391"/>
            <a:ext cx="503429" cy="18275"/>
          </a:xfrm>
          <a:prstGeom prst="line">
            <a:avLst/>
          </a:prstGeom>
          <a:ln>
            <a:solidFill>
              <a:srgbClr val="4A7EBB"/>
            </a:solidFill>
            <a:tailEnd type="triangle"/>
          </a:ln>
        </p:spPr>
        <p:txBody>
          <a:bodyPr lIns="45718" tIns="45718" rIns="45718" bIns="45718"/>
          <a:lstStyle/>
          <a:p>
            <a:endParaRPr/>
          </a:p>
        </p:txBody>
      </p:sp>
      <p:sp>
        <p:nvSpPr>
          <p:cNvPr id="348" name="Shape 348"/>
          <p:cNvSpPr/>
          <p:nvPr/>
        </p:nvSpPr>
        <p:spPr>
          <a:xfrm flipH="1" flipV="1">
            <a:off x="2508504" y="4941089"/>
            <a:ext cx="1153370" cy="988299"/>
          </a:xfrm>
          <a:prstGeom prst="line">
            <a:avLst/>
          </a:prstGeom>
          <a:ln>
            <a:solidFill>
              <a:srgbClr val="4A7EBB"/>
            </a:solidFill>
            <a:tailEnd type="triangle"/>
          </a:ln>
        </p:spPr>
        <p:txBody>
          <a:bodyPr lIns="45718" tIns="45718" rIns="45718" bIns="45718"/>
          <a:lstStyle/>
          <a:p>
            <a:endParaRPr/>
          </a:p>
        </p:txBody>
      </p:sp>
      <p:sp>
        <p:nvSpPr>
          <p:cNvPr id="349" name="Shape 349"/>
          <p:cNvSpPr/>
          <p:nvPr/>
        </p:nvSpPr>
        <p:spPr>
          <a:xfrm>
            <a:off x="2854063" y="5031032"/>
            <a:ext cx="363897"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vl1pPr>
          </a:lstStyle>
          <a:p>
            <a:r>
              <a:t>No</a:t>
            </a:r>
          </a:p>
        </p:txBody>
      </p:sp>
      <p:sp>
        <p:nvSpPr>
          <p:cNvPr id="350" name="Shape 350"/>
          <p:cNvSpPr/>
          <p:nvPr/>
        </p:nvSpPr>
        <p:spPr>
          <a:xfrm>
            <a:off x="4637813" y="6139951"/>
            <a:ext cx="363898"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vl1pPr>
          </a:lstStyle>
          <a:p>
            <a:r>
              <a:t>Yes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Telephone Assessment</a:t>
            </a:r>
            <a:endParaRPr lang="en-GB" dirty="0"/>
          </a:p>
        </p:txBody>
      </p:sp>
      <p:sp>
        <p:nvSpPr>
          <p:cNvPr id="3" name="Text Placeholder 2"/>
          <p:cNvSpPr>
            <a:spLocks noGrp="1"/>
          </p:cNvSpPr>
          <p:nvPr>
            <p:ph type="body" idx="1"/>
          </p:nvPr>
        </p:nvSpPr>
        <p:spPr/>
        <p:txBody>
          <a:bodyPr>
            <a:normAutofit fontScale="77500" lnSpcReduction="20000"/>
          </a:bodyPr>
          <a:lstStyle/>
          <a:p>
            <a:pPr marL="285750" indent="-285750">
              <a:buFont typeface="Arial" panose="020B0604020202020204" pitchFamily="34" charset="0"/>
              <a:buChar char="•"/>
            </a:pPr>
            <a:r>
              <a:rPr lang="en-US" dirty="0"/>
              <a:t>Incubation period average 4/7(Inter-quartile range 2-7/7), possibly up to 14/7</a:t>
            </a:r>
          </a:p>
          <a:p>
            <a:pPr marL="285750" indent="-285750">
              <a:buFont typeface="Arial" panose="020B0604020202020204" pitchFamily="34" charset="0"/>
              <a:buChar char="•"/>
            </a:pPr>
            <a:r>
              <a:rPr lang="en-US" dirty="0"/>
              <a:t>Common initial symptoms of those hospitalized</a:t>
            </a:r>
          </a:p>
          <a:p>
            <a:pPr marL="742950" lvl="1" indent="-285750">
              <a:buFont typeface="Arial" panose="020B0604020202020204" pitchFamily="34" charset="0"/>
              <a:buChar char="•"/>
            </a:pPr>
            <a:r>
              <a:rPr lang="en-US" dirty="0"/>
              <a:t>Fever (77-98%)</a:t>
            </a:r>
          </a:p>
          <a:p>
            <a:pPr marL="742950" lvl="1" indent="-285750">
              <a:buFont typeface="Arial" panose="020B0604020202020204" pitchFamily="34" charset="0"/>
              <a:buChar char="•"/>
            </a:pPr>
            <a:r>
              <a:rPr lang="en-US" dirty="0"/>
              <a:t>cough (46-82%)</a:t>
            </a:r>
          </a:p>
          <a:p>
            <a:pPr marL="742950" lvl="1" indent="-285750">
              <a:buFont typeface="Arial" panose="020B0604020202020204" pitchFamily="34" charset="0"/>
              <a:buChar char="•"/>
            </a:pPr>
            <a:r>
              <a:rPr lang="en-US" dirty="0"/>
              <a:t>myalgia/fatigue (11-52%)</a:t>
            </a:r>
          </a:p>
          <a:p>
            <a:pPr marL="742950" lvl="1" indent="-285750">
              <a:buFont typeface="Arial" panose="020B0604020202020204" pitchFamily="34" charset="0"/>
              <a:buChar char="•"/>
            </a:pPr>
            <a:r>
              <a:rPr lang="en-US" dirty="0"/>
              <a:t>Shortness of breath (3-31%)</a:t>
            </a:r>
          </a:p>
          <a:p>
            <a:pPr marL="285750" indent="-285750">
              <a:buFont typeface="Arial" panose="020B0604020202020204" pitchFamily="34" charset="0"/>
              <a:buChar char="•"/>
            </a:pPr>
            <a:r>
              <a:rPr lang="en-US" dirty="0"/>
              <a:t>Less common symptoms include nausea, diarrhea, headache, sore throat, abdominal pain dizziness and new onset anosmia</a:t>
            </a:r>
          </a:p>
          <a:p>
            <a:pPr marL="285750" indent="-285750">
              <a:buFont typeface="Arial" panose="020B0604020202020204" pitchFamily="34" charset="0"/>
              <a:buChar char="•"/>
            </a:pPr>
            <a:r>
              <a:rPr lang="en-US" dirty="0"/>
              <a:t>Remember some patients appear to have a very mild/asymptomatic clinic course</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118897080"/>
              </p:ext>
            </p:extLst>
          </p:nvPr>
        </p:nvGraphicFramePr>
        <p:xfrm>
          <a:off x="7236296" y="5229199"/>
          <a:ext cx="1728192" cy="1524169"/>
        </p:xfrm>
        <a:graphic>
          <a:graphicData uri="http://schemas.openxmlformats.org/presentationml/2006/ole">
            <mc:AlternateContent xmlns:mc="http://schemas.openxmlformats.org/markup-compatibility/2006">
              <mc:Choice xmlns:v="urn:schemas-microsoft-com:vml" Requires="v">
                <p:oleObj spid="_x0000_s205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236296" y="5229199"/>
                        <a:ext cx="1728192" cy="1524169"/>
                      </a:xfrm>
                      <a:prstGeom prst="rect">
                        <a:avLst/>
                      </a:prstGeom>
                    </p:spPr>
                  </p:pic>
                </p:oleObj>
              </mc:Fallback>
            </mc:AlternateContent>
          </a:graphicData>
        </a:graphic>
      </p:graphicFrame>
    </p:spTree>
    <p:extLst>
      <p:ext uri="{BB962C8B-B14F-4D97-AF65-F5344CB8AC3E}">
        <p14:creationId xmlns:p14="http://schemas.microsoft.com/office/powerpoint/2010/main" val="313368186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5122" name="id-93492137-184F-4B3C-BBBC-5EEAD075B413"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60375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88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D00AB4-67EC-9E46-8912-FBE21725B2AB}"/>
              </a:ext>
            </a:extLst>
          </p:cNvPr>
          <p:cNvSpPr>
            <a:spLocks noGrp="1"/>
          </p:cNvSpPr>
          <p:nvPr>
            <p:ph type="title"/>
          </p:nvPr>
        </p:nvSpPr>
        <p:spPr/>
        <p:txBody>
          <a:bodyPr/>
          <a:lstStyle/>
          <a:p>
            <a:r>
              <a:rPr lang="en-US" dirty="0"/>
              <a:t>Roth Score</a:t>
            </a:r>
          </a:p>
        </p:txBody>
      </p:sp>
      <p:sp>
        <p:nvSpPr>
          <p:cNvPr id="3" name="Text Placeholder 2">
            <a:extLst>
              <a:ext uri="{FF2B5EF4-FFF2-40B4-BE49-F238E27FC236}">
                <a16:creationId xmlns="" xmlns:a16="http://schemas.microsoft.com/office/drawing/2014/main" id="{BB23DAAF-1CD9-974A-9A32-BD0C05FC4D3D}"/>
              </a:ext>
            </a:extLst>
          </p:cNvPr>
          <p:cNvSpPr>
            <a:spLocks noGrp="1"/>
          </p:cNvSpPr>
          <p:nvPr>
            <p:ph type="body" idx="1"/>
          </p:nvPr>
        </p:nvSpPr>
        <p:spPr>
          <a:xfrm>
            <a:off x="536575" y="1530921"/>
            <a:ext cx="8070850" cy="4994423"/>
          </a:xfrm>
        </p:spPr>
        <p:txBody>
          <a:bodyPr>
            <a:normAutofit fontScale="62500" lnSpcReduction="20000"/>
          </a:bodyPr>
          <a:lstStyle/>
          <a:p>
            <a:r>
              <a:rPr lang="en-US" dirty="0"/>
              <a:t>This test was designed </a:t>
            </a:r>
            <a:endParaRPr lang="en-US" dirty="0" smtClean="0"/>
          </a:p>
          <a:p>
            <a:pPr marL="0" indent="0">
              <a:buNone/>
            </a:pPr>
            <a:r>
              <a:rPr lang="en-US" dirty="0" smtClean="0"/>
              <a:t>to </a:t>
            </a:r>
            <a:r>
              <a:rPr lang="en-US" dirty="0"/>
              <a:t>remotely </a:t>
            </a:r>
            <a:r>
              <a:rPr lang="en-US" dirty="0" smtClean="0"/>
              <a:t>assess </a:t>
            </a:r>
          </a:p>
          <a:p>
            <a:pPr marL="0" indent="0">
              <a:buNone/>
            </a:pPr>
            <a:r>
              <a:rPr lang="en-US" dirty="0" smtClean="0"/>
              <a:t>someone's </a:t>
            </a:r>
            <a:r>
              <a:rPr lang="en-US" dirty="0"/>
              <a:t>level of </a:t>
            </a:r>
            <a:endParaRPr lang="en-US" dirty="0" smtClean="0"/>
          </a:p>
          <a:p>
            <a:pPr marL="0" indent="0">
              <a:buNone/>
            </a:pPr>
            <a:r>
              <a:rPr lang="en-US" dirty="0" smtClean="0"/>
              <a:t>oxygenation </a:t>
            </a:r>
          </a:p>
          <a:p>
            <a:pPr marL="0" indent="0">
              <a:buNone/>
            </a:pPr>
            <a:r>
              <a:rPr lang="en-US" dirty="0" smtClean="0"/>
              <a:t>without </a:t>
            </a:r>
            <a:r>
              <a:rPr lang="en-US" dirty="0"/>
              <a:t>using a pulse </a:t>
            </a:r>
            <a:endParaRPr lang="en-US" dirty="0" smtClean="0"/>
          </a:p>
          <a:p>
            <a:pPr marL="0" indent="0">
              <a:buNone/>
            </a:pPr>
            <a:r>
              <a:rPr lang="en-US" dirty="0" smtClean="0"/>
              <a:t>oximeter</a:t>
            </a:r>
            <a:r>
              <a:rPr lang="en-US" dirty="0"/>
              <a:t>.</a:t>
            </a:r>
          </a:p>
          <a:p>
            <a:r>
              <a:rPr lang="en-US" dirty="0"/>
              <a:t>Ask the patient to count in </a:t>
            </a:r>
            <a:endParaRPr lang="en-US" dirty="0" smtClean="0"/>
          </a:p>
          <a:p>
            <a:pPr marL="0" indent="0">
              <a:buNone/>
            </a:pPr>
            <a:r>
              <a:rPr lang="en-US" dirty="0" smtClean="0"/>
              <a:t>their </a:t>
            </a:r>
            <a:r>
              <a:rPr lang="en-US" dirty="0"/>
              <a:t>native tongue in </a:t>
            </a:r>
            <a:r>
              <a:rPr lang="en-US" dirty="0" smtClean="0"/>
              <a:t>one </a:t>
            </a:r>
          </a:p>
          <a:p>
            <a:pPr marL="0" indent="0">
              <a:buNone/>
            </a:pPr>
            <a:r>
              <a:rPr lang="en-US" dirty="0" smtClean="0"/>
              <a:t>breath </a:t>
            </a:r>
            <a:r>
              <a:rPr lang="en-US" dirty="0"/>
              <a:t>from 1 to 30.</a:t>
            </a:r>
          </a:p>
          <a:p>
            <a:r>
              <a:rPr lang="en-US" dirty="0"/>
              <a:t>If this takes longer than 8 </a:t>
            </a:r>
            <a:endParaRPr lang="en-US" dirty="0" smtClean="0"/>
          </a:p>
          <a:p>
            <a:pPr marL="0" indent="0">
              <a:buNone/>
            </a:pPr>
            <a:r>
              <a:rPr lang="en-US" dirty="0" smtClean="0"/>
              <a:t>seconds </a:t>
            </a:r>
            <a:r>
              <a:rPr lang="en-US" dirty="0"/>
              <a:t>if is 78% sensitive </a:t>
            </a:r>
            <a:r>
              <a:rPr lang="en-US" dirty="0" smtClean="0"/>
              <a:t>and </a:t>
            </a:r>
          </a:p>
          <a:p>
            <a:pPr marL="0" indent="0">
              <a:buNone/>
            </a:pPr>
            <a:r>
              <a:rPr lang="en-US" dirty="0" smtClean="0"/>
              <a:t> </a:t>
            </a:r>
            <a:r>
              <a:rPr lang="en-US" dirty="0"/>
              <a:t>71% specific for a pulse oximeter </a:t>
            </a:r>
            <a:endParaRPr lang="en-US" dirty="0" smtClean="0"/>
          </a:p>
          <a:p>
            <a:pPr marL="0" indent="0">
              <a:buNone/>
            </a:pPr>
            <a:r>
              <a:rPr lang="en-US" dirty="0" smtClean="0"/>
              <a:t>&lt;</a:t>
            </a:r>
            <a:r>
              <a:rPr lang="en-US" dirty="0"/>
              <a:t>95%,  and worthy of </a:t>
            </a:r>
            <a:r>
              <a:rPr lang="en-US" dirty="0" smtClean="0"/>
              <a:t>considering</a:t>
            </a:r>
          </a:p>
          <a:p>
            <a:pPr marL="0" indent="0">
              <a:buNone/>
            </a:pPr>
            <a:r>
              <a:rPr lang="en-US" dirty="0" smtClean="0"/>
              <a:t> </a:t>
            </a:r>
            <a:r>
              <a:rPr lang="en-US" dirty="0"/>
              <a:t>further assessment.</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263497"/>
            <a:ext cx="3963238" cy="557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80404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p:nvPr>
        </p:nvSpPr>
        <p:spPr>
          <a:xfrm>
            <a:off x="457200" y="274638"/>
            <a:ext cx="8229600" cy="1143001"/>
          </a:xfrm>
          <a:prstGeom prst="rect">
            <a:avLst/>
          </a:prstGeom>
        </p:spPr>
        <p:txBody>
          <a:bodyPr/>
          <a:lstStyle>
            <a:lvl1pPr>
              <a:defRPr b="1"/>
            </a:lvl1pPr>
          </a:lstStyle>
          <a:p>
            <a:r>
              <a:t>Resources</a:t>
            </a:r>
          </a:p>
        </p:txBody>
      </p:sp>
      <p:sp>
        <p:nvSpPr>
          <p:cNvPr id="357" name="Shape 357"/>
          <p:cNvSpPr>
            <a:spLocks noGrp="1"/>
          </p:cNvSpPr>
          <p:nvPr>
            <p:ph type="body" idx="1"/>
          </p:nvPr>
        </p:nvSpPr>
        <p:spPr>
          <a:xfrm>
            <a:off x="457200" y="1600200"/>
            <a:ext cx="8229600" cy="4525963"/>
          </a:xfrm>
          <a:prstGeom prst="rect">
            <a:avLst/>
          </a:prstGeom>
        </p:spPr>
        <p:txBody>
          <a:bodyPr/>
          <a:lstStyle/>
          <a:p>
            <a:pPr>
              <a:lnSpc>
                <a:spcPct val="80000"/>
              </a:lnSpc>
              <a:spcBef>
                <a:spcPts val="300"/>
              </a:spcBef>
              <a:defRPr sz="1500"/>
            </a:pPr>
            <a:r>
              <a:t>Main advice for GPs on the NHS website: </a:t>
            </a:r>
            <a:r>
              <a:rPr u="sng">
                <a:solidFill>
                  <a:srgbClr val="0000FF"/>
                </a:solidFill>
                <a:uFill>
                  <a:solidFill>
                    <a:srgbClr val="0000FF"/>
                  </a:solidFill>
                </a:uFill>
                <a:hlinkClick r:id="rId2"/>
              </a:rPr>
              <a:t>https://www.england.nhs.uk/coronavirus/primary-care/</a:t>
            </a:r>
          </a:p>
          <a:p>
            <a:pPr>
              <a:lnSpc>
                <a:spcPct val="80000"/>
              </a:lnSpc>
              <a:spcBef>
                <a:spcPts val="300"/>
              </a:spcBef>
              <a:defRPr sz="1500"/>
            </a:pPr>
            <a:r>
              <a:t> The key page from NHS England, with all the resources: </a:t>
            </a:r>
          </a:p>
          <a:p>
            <a:pPr>
              <a:lnSpc>
                <a:spcPct val="80000"/>
              </a:lnSpc>
              <a:spcBef>
                <a:spcPts val="300"/>
              </a:spcBef>
              <a:defRPr sz="1500"/>
            </a:pPr>
            <a:r>
              <a:t>https://www.england.nhs.uk/coronavirus/primary-care/ </a:t>
            </a:r>
          </a:p>
          <a:p>
            <a:pPr>
              <a:lnSpc>
                <a:spcPct val="80000"/>
              </a:lnSpc>
              <a:spcBef>
                <a:spcPts val="300"/>
              </a:spcBef>
              <a:defRPr sz="1500" u="sng">
                <a:solidFill>
                  <a:srgbClr val="0000FF"/>
                </a:solidFill>
                <a:uFill>
                  <a:solidFill>
                    <a:srgbClr val="0000FF"/>
                  </a:solidFill>
                </a:uFill>
              </a:defRPr>
            </a:pPr>
            <a:r>
              <a:rPr>
                <a:hlinkClick r:id="rId3"/>
              </a:rPr>
              <a:t>https://www.england.nhs.uk/wp-content/uploads/2020/02/20200305-COVID-19PRIMARY-CARE-SOP-GP-PUBLICATION-V1.1.pdf</a:t>
            </a:r>
            <a:r>
              <a:rPr u="none">
                <a:solidFill>
                  <a:srgbClr val="000000"/>
                </a:solidFill>
                <a:uFillTx/>
              </a:rPr>
              <a:t>  </a:t>
            </a:r>
          </a:p>
          <a:p>
            <a:pPr>
              <a:lnSpc>
                <a:spcPct val="80000"/>
              </a:lnSpc>
              <a:spcBef>
                <a:spcPts val="300"/>
              </a:spcBef>
              <a:defRPr sz="1500" u="sng">
                <a:solidFill>
                  <a:srgbClr val="0000FF"/>
                </a:solidFill>
                <a:uFill>
                  <a:solidFill>
                    <a:srgbClr val="0000FF"/>
                  </a:solidFill>
                </a:uFill>
              </a:defRPr>
            </a:pPr>
            <a:r>
              <a:rPr>
                <a:hlinkClick r:id="rId4"/>
              </a:rPr>
              <a:t>https://www.gov.uk/government/publications/wn-cov-guidance-forprimary-care/wn-cov-interim-guidance-for-primary-care</a:t>
            </a:r>
          </a:p>
          <a:p>
            <a:pPr>
              <a:lnSpc>
                <a:spcPct val="80000"/>
              </a:lnSpc>
              <a:spcBef>
                <a:spcPts val="300"/>
              </a:spcBef>
              <a:defRPr sz="1500"/>
            </a:pPr>
            <a:r>
              <a:t> The RCGP COVID-19 page can be found here, and includes prompt sheets for receptionists, and a leaflet for patients in isolation within the surgery: </a:t>
            </a:r>
            <a:r>
              <a:rPr u="sng">
                <a:solidFill>
                  <a:srgbClr val="0000FF"/>
                </a:solidFill>
                <a:uFill>
                  <a:solidFill>
                    <a:srgbClr val="0000FF"/>
                  </a:solidFill>
                </a:uFill>
                <a:hlinkClick r:id="rId5"/>
              </a:rPr>
              <a:t>https://www.rcgp.org.uk/policy/rcgp-policy-areas/covid-19-coronavirus.aspx</a:t>
            </a:r>
          </a:p>
          <a:p>
            <a:pPr>
              <a:lnSpc>
                <a:spcPct val="80000"/>
              </a:lnSpc>
              <a:spcBef>
                <a:spcPts val="300"/>
              </a:spcBef>
              <a:defRPr sz="1500" u="sng">
                <a:solidFill>
                  <a:srgbClr val="0000FF"/>
                </a:solidFill>
                <a:uFill>
                  <a:solidFill>
                    <a:srgbClr val="0000FF"/>
                  </a:solidFill>
                </a:uFill>
              </a:defRPr>
            </a:pPr>
            <a:r>
              <a:rPr>
                <a:hlinkClick r:id="rId6"/>
              </a:rPr>
              <a:t>https://campaignresources.phe.gov.uk/resources</a:t>
            </a:r>
          </a:p>
          <a:p>
            <a:pPr>
              <a:lnSpc>
                <a:spcPct val="80000"/>
              </a:lnSpc>
              <a:spcBef>
                <a:spcPts val="300"/>
              </a:spcBef>
              <a:defRPr sz="1500" u="sng">
                <a:solidFill>
                  <a:srgbClr val="0000FF"/>
                </a:solidFill>
                <a:uFill>
                  <a:solidFill>
                    <a:srgbClr val="0000FF"/>
                  </a:solidFill>
                </a:uFill>
              </a:defRPr>
            </a:pPr>
            <a:r>
              <a:rPr>
                <a:hlinkClick r:id="rId7"/>
              </a:rPr>
              <a:t>https://campaignresources.phe.gov.uk/resources/campaigns/101-coronavirus</a:t>
            </a:r>
          </a:p>
          <a:p>
            <a:pPr>
              <a:lnSpc>
                <a:spcPct val="80000"/>
              </a:lnSpc>
              <a:spcBef>
                <a:spcPts val="300"/>
              </a:spcBef>
              <a:defRPr sz="1500" u="sng">
                <a:solidFill>
                  <a:srgbClr val="0000FF"/>
                </a:solidFill>
                <a:uFill>
                  <a:solidFill>
                    <a:srgbClr val="0000FF"/>
                  </a:solidFill>
                </a:uFill>
              </a:defRPr>
            </a:pPr>
            <a:r>
              <a:rPr>
                <a:hlinkClick r:id="rId8"/>
              </a:rPr>
              <a:t>https://www.nhs.uk/conditions/coronavirus-covid-19/</a:t>
            </a:r>
          </a:p>
          <a:p>
            <a:pPr>
              <a:lnSpc>
                <a:spcPct val="80000"/>
              </a:lnSpc>
              <a:spcBef>
                <a:spcPts val="300"/>
              </a:spcBef>
              <a:defRPr sz="1500"/>
            </a:pPr>
            <a:r>
              <a:t>   The coronavirus symptom checker is available at: </a:t>
            </a:r>
            <a:r>
              <a:rPr u="sng">
                <a:solidFill>
                  <a:srgbClr val="0000FF"/>
                </a:solidFill>
                <a:uFill>
                  <a:solidFill>
                    <a:srgbClr val="0000FF"/>
                  </a:solidFill>
                </a:uFill>
                <a:hlinkClick r:id="rId9"/>
              </a:rPr>
              <a:t>https://111.nhs.uk/covid-19</a:t>
            </a:r>
          </a:p>
          <a:p>
            <a:pPr>
              <a:lnSpc>
                <a:spcPct val="80000"/>
              </a:lnSpc>
              <a:spcBef>
                <a:spcPts val="300"/>
              </a:spcBef>
              <a:defRPr sz="1500" u="sng">
                <a:solidFill>
                  <a:srgbClr val="0000FF"/>
                </a:solidFill>
                <a:uFill>
                  <a:solidFill>
                    <a:srgbClr val="0000FF"/>
                  </a:solidFill>
                </a:uFill>
              </a:defRPr>
            </a:pPr>
            <a:r>
              <a:rPr>
                <a:hlinkClick r:id="rId10"/>
              </a:rPr>
              <a:t>www.primarycarepathways.co.uk/covid2019</a:t>
            </a:r>
          </a:p>
          <a:p>
            <a:pPr>
              <a:lnSpc>
                <a:spcPct val="80000"/>
              </a:lnSpc>
              <a:spcBef>
                <a:spcPts val="300"/>
              </a:spcBef>
              <a:defRPr sz="1500" u="sng">
                <a:solidFill>
                  <a:srgbClr val="0000FF"/>
                </a:solidFill>
                <a:uFill>
                  <a:solidFill>
                    <a:srgbClr val="0000FF"/>
                  </a:solidFill>
                </a:uFill>
              </a:defRPr>
            </a:pPr>
            <a:r>
              <a:rPr>
                <a:hlinkClick r:id="rId11"/>
              </a:rPr>
              <a:t>Podcast on digital technology to help with COVID 19 pandemic in primary care</a:t>
            </a:r>
            <a:r>
              <a:rPr u="none">
                <a:solidFill>
                  <a:srgbClr val="000000"/>
                </a:solidFill>
                <a:uFillTx/>
              </a:rPr>
              <a:t>: </a:t>
            </a:r>
            <a:r>
              <a:rPr>
                <a:hlinkClick r:id="rId11"/>
              </a:rPr>
              <a:t>https://www.youtube.com/watch?v=cZz40OY58gM</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xfrm>
            <a:off x="457200" y="274638"/>
            <a:ext cx="8229600" cy="1143001"/>
          </a:xfrm>
          <a:prstGeom prst="rect">
            <a:avLst/>
          </a:prstGeom>
        </p:spPr>
        <p:txBody>
          <a:bodyPr/>
          <a:lstStyle/>
          <a:p>
            <a:pPr defTabSz="850391">
              <a:defRPr sz="3600" b="1"/>
            </a:pPr>
            <a:r>
              <a:t>Helpful Summary of Clinical Evidence</a:t>
            </a:r>
            <a:br/>
            <a:r>
              <a:rPr sz="1600"/>
              <a:t>(double click)</a:t>
            </a:r>
          </a:p>
        </p:txBody>
      </p:sp>
      <p:pic>
        <p:nvPicPr>
          <p:cNvPr id="360" name="image17.png"/>
          <p:cNvPicPr>
            <a:picLocks noChangeAspect="1"/>
          </p:cNvPicPr>
          <p:nvPr/>
        </p:nvPicPr>
        <p:blipFill>
          <a:blip r:embed="rId2">
            <a:extLst/>
          </a:blip>
          <a:stretch>
            <a:fillRect/>
          </a:stretch>
        </p:blipFill>
        <p:spPr>
          <a:xfrm>
            <a:off x="827087" y="1628775"/>
            <a:ext cx="3198814" cy="4525963"/>
          </a:xfrm>
          <a:prstGeom prst="rect">
            <a:avLst/>
          </a:prstGeom>
          <a:ln w="12700">
            <a:miter lim="400000"/>
          </a:ln>
        </p:spPr>
      </p:pic>
      <p:pic>
        <p:nvPicPr>
          <p:cNvPr id="361" name="image18.png"/>
          <p:cNvPicPr>
            <a:picLocks noChangeAspect="1"/>
          </p:cNvPicPr>
          <p:nvPr/>
        </p:nvPicPr>
        <p:blipFill>
          <a:blip r:embed="rId3">
            <a:extLst/>
          </a:blip>
          <a:stretch>
            <a:fillRect/>
          </a:stretch>
        </p:blipFill>
        <p:spPr>
          <a:xfrm>
            <a:off x="4716016" y="1511300"/>
            <a:ext cx="3778252" cy="5346700"/>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Website Message </a:t>
            </a:r>
            <a:br/>
            <a:endParaRPr/>
          </a:p>
        </p:txBody>
      </p:sp>
      <p:sp>
        <p:nvSpPr>
          <p:cNvPr id="143" name="Shape 143"/>
          <p:cNvSpPr>
            <a:spLocks noGrp="1"/>
          </p:cNvSpPr>
          <p:nvPr>
            <p:ph type="body" idx="1"/>
          </p:nvPr>
        </p:nvSpPr>
        <p:spPr>
          <a:xfrm>
            <a:off x="493509" y="1159741"/>
            <a:ext cx="8229601" cy="5102030"/>
          </a:xfrm>
          <a:prstGeom prst="rect">
            <a:avLst/>
          </a:prstGeom>
        </p:spPr>
        <p:txBody>
          <a:bodyPr/>
          <a:lstStyle/>
          <a:p>
            <a:pPr marL="325754" indent="-325754" defTabSz="868680">
              <a:lnSpc>
                <a:spcPct val="80000"/>
              </a:lnSpc>
              <a:spcBef>
                <a:spcPts val="300"/>
              </a:spcBef>
              <a:defRPr sz="1300" b="1"/>
            </a:pPr>
            <a:r>
              <a:t>As per government guidance we will be moving to a telephone triage service from Monday (16th). </a:t>
            </a:r>
            <a:endParaRPr sz="3300"/>
          </a:p>
          <a:p>
            <a:pPr marL="325754" indent="-325754" defTabSz="868680">
              <a:lnSpc>
                <a:spcPct val="80000"/>
              </a:lnSpc>
              <a:spcBef>
                <a:spcPts val="300"/>
              </a:spcBef>
              <a:defRPr sz="1300" b="1"/>
            </a:pPr>
            <a:r>
              <a:t>You may find it more convenient to submit an E-consult via our website ………………….. You will receive a response from a clinician within 48 hours.</a:t>
            </a:r>
            <a:endParaRPr sz="3300"/>
          </a:p>
          <a:p>
            <a:pPr marL="325754" indent="-325754" defTabSz="868680">
              <a:lnSpc>
                <a:spcPct val="80000"/>
              </a:lnSpc>
              <a:spcBef>
                <a:spcPts val="300"/>
              </a:spcBef>
              <a:defRPr sz="1300" b="1"/>
            </a:pPr>
            <a:r>
              <a:t>If your problem is more urgent please contact the surgery and a telephone triage appointment will be arranged. If the clinician feels you need to be seen, please be reassured that a face to face appointment will be made. </a:t>
            </a:r>
            <a:endParaRPr sz="3300"/>
          </a:p>
          <a:p>
            <a:pPr marL="325754" indent="-325754" defTabSz="868680">
              <a:lnSpc>
                <a:spcPct val="80000"/>
              </a:lnSpc>
              <a:spcBef>
                <a:spcPts val="300"/>
              </a:spcBef>
              <a:defRPr sz="1300" b="1"/>
            </a:pPr>
            <a:r>
              <a:t>If you have a NEW persistent cough or a high temperature above 37.8C and are worried you may have coronavirus you need to follow these guidelines</a:t>
            </a:r>
            <a:endParaRPr sz="1100"/>
          </a:p>
          <a:p>
            <a:pPr marL="705801" lvl="1" indent="-271462" defTabSz="868680">
              <a:lnSpc>
                <a:spcPct val="80000"/>
              </a:lnSpc>
              <a:spcBef>
                <a:spcPts val="300"/>
              </a:spcBef>
              <a:defRPr sz="1300" b="1"/>
            </a:pPr>
            <a:r>
              <a:t>If you live alone </a:t>
            </a:r>
            <a:r>
              <a:rPr b="0"/>
              <a:t>you should stay at home (self-isolate) for 7 days from the onset of symptoms following the current advice. </a:t>
            </a:r>
            <a:endParaRPr sz="1000"/>
          </a:p>
          <a:p>
            <a:pPr marL="705801" lvl="1" indent="-271462" defTabSz="868680">
              <a:lnSpc>
                <a:spcPct val="80000"/>
              </a:lnSpc>
              <a:spcBef>
                <a:spcPts val="300"/>
              </a:spcBef>
              <a:defRPr sz="1300" b="1"/>
            </a:pPr>
            <a:r>
              <a:t>If you live with others </a:t>
            </a:r>
            <a:r>
              <a:rPr b="0"/>
              <a:t>then you must stay at home for 7 days, </a:t>
            </a:r>
            <a:r>
              <a:t>but all other household members </a:t>
            </a:r>
            <a:r>
              <a:rPr b="0"/>
              <a:t>who remain well must stay at home and not leave the house </a:t>
            </a:r>
            <a:r>
              <a:t>for 14 days</a:t>
            </a:r>
            <a:endParaRPr sz="3300"/>
          </a:p>
          <a:p>
            <a:pPr marL="705801" lvl="1" indent="-271462" defTabSz="868680">
              <a:lnSpc>
                <a:spcPct val="80000"/>
              </a:lnSpc>
              <a:spcBef>
                <a:spcPts val="300"/>
              </a:spcBef>
              <a:defRPr sz="1300"/>
            </a:pPr>
            <a:r>
              <a:t>After 7 days of self-isolation, people who feel better and no longer have a high temperature can return to their normal routine</a:t>
            </a:r>
            <a:endParaRPr sz="1000"/>
          </a:p>
          <a:p>
            <a:pPr marL="705801" lvl="1" indent="-271462" defTabSz="868680">
              <a:lnSpc>
                <a:spcPct val="80000"/>
              </a:lnSpc>
              <a:spcBef>
                <a:spcPts val="300"/>
              </a:spcBef>
              <a:defRPr sz="1300"/>
            </a:pPr>
            <a:r>
              <a:t>If they have serious symptoms that they cannot manage or have no signs of improvement after 7 days they should use NHS111 </a:t>
            </a:r>
            <a:endParaRPr sz="3300" b="1"/>
          </a:p>
          <a:p>
            <a:pPr marL="325754" indent="-325754" defTabSz="868680">
              <a:lnSpc>
                <a:spcPct val="80000"/>
              </a:lnSpc>
              <a:spcBef>
                <a:spcPts val="300"/>
              </a:spcBef>
              <a:defRPr sz="1300" b="1"/>
            </a:pPr>
            <a:r>
              <a:t>If your symptoms worsen please see NHS website for more information </a:t>
            </a:r>
            <a:r>
              <a:rPr b="0" u="sng">
                <a:solidFill>
                  <a:srgbClr val="0000FF"/>
                </a:solidFill>
                <a:uFill>
                  <a:solidFill>
                    <a:srgbClr val="0000FF"/>
                  </a:solidFill>
                </a:uFill>
                <a:hlinkClick r:id="rId2"/>
              </a:rPr>
              <a:t>www.nhs.co.uk/coronavirus</a:t>
            </a:r>
            <a:r>
              <a:t> or call 111 </a:t>
            </a:r>
            <a:endParaRPr sz="1100"/>
          </a:p>
          <a:p>
            <a:pPr marL="325754" indent="-325754" defTabSz="868680">
              <a:lnSpc>
                <a:spcPct val="80000"/>
              </a:lnSpc>
              <a:spcBef>
                <a:spcPts val="300"/>
              </a:spcBef>
              <a:defRPr sz="1300" b="1"/>
            </a:pPr>
            <a:r>
              <a:t>If you require a sick note please go to  </a:t>
            </a:r>
            <a:r>
              <a:rPr u="sng">
                <a:solidFill>
                  <a:srgbClr val="0000FF"/>
                </a:solidFill>
                <a:uFill>
                  <a:solidFill>
                    <a:srgbClr val="0000FF"/>
                  </a:solidFill>
                </a:uFill>
                <a:hlinkClick r:id="rId3"/>
              </a:rPr>
              <a:t>www.111.nhs.uk/isolation-note/</a:t>
            </a:r>
            <a:endParaRPr sz="3300"/>
          </a:p>
          <a:p>
            <a:pPr marL="325754" indent="-325754" defTabSz="868680">
              <a:lnSpc>
                <a:spcPct val="80000"/>
              </a:lnSpc>
              <a:spcBef>
                <a:spcPts val="300"/>
              </a:spcBef>
              <a:defRPr sz="1300" b="1"/>
            </a:pPr>
            <a:r>
              <a:t>Sorry for any inconvenience and thank you for understanding.</a:t>
            </a:r>
            <a:endParaRPr sz="3300"/>
          </a:p>
          <a:p>
            <a:pPr marL="0" indent="0" defTabSz="868680">
              <a:lnSpc>
                <a:spcPct val="80000"/>
              </a:lnSpc>
              <a:spcBef>
                <a:spcPts val="200"/>
              </a:spcBef>
              <a:buSzTx/>
              <a:buNone/>
              <a:defRPr sz="3300" b="1"/>
            </a:pPr>
            <a:r>
              <a:t/>
            </a:r>
            <a:br/>
            <a:r>
              <a:t/>
            </a:r>
            <a:br/>
            <a:endParaRPr/>
          </a:p>
        </p:txBody>
      </p:sp>
      <p:pic>
        <p:nvPicPr>
          <p:cNvPr id="144" name="image2.png"/>
          <p:cNvPicPr>
            <a:picLocks noChangeAspect="1"/>
          </p:cNvPicPr>
          <p:nvPr/>
        </p:nvPicPr>
        <p:blipFill>
          <a:blip r:embed="rId4">
            <a:extLst/>
          </a:blip>
          <a:stretch>
            <a:fillRect/>
          </a:stretch>
        </p:blipFill>
        <p:spPr>
          <a:xfrm>
            <a:off x="6804248" y="5517231"/>
            <a:ext cx="1884365" cy="744540"/>
          </a:xfrm>
          <a:prstGeom prst="rect">
            <a:avLst/>
          </a:prstGeom>
          <a:ln w="12700">
            <a:miter lim="400000"/>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p:cNvSpPr>
          <p:nvPr>
            <p:ph type="title"/>
          </p:nvPr>
        </p:nvSpPr>
        <p:spPr>
          <a:xfrm>
            <a:off x="457200" y="274638"/>
            <a:ext cx="8229600" cy="1143001"/>
          </a:xfrm>
          <a:prstGeom prst="rect">
            <a:avLst/>
          </a:prstGeom>
        </p:spPr>
        <p:txBody>
          <a:bodyPr/>
          <a:lstStyle/>
          <a:p>
            <a:pPr defTabSz="557783">
              <a:defRPr sz="2300"/>
            </a:pPr>
            <a:r>
              <a:t>Clinical Leads</a:t>
            </a:r>
            <a:br/>
            <a:r>
              <a:t>Please direct any specific questions to the appropriate clinical lead:</a:t>
            </a:r>
          </a:p>
        </p:txBody>
      </p:sp>
      <p:sp>
        <p:nvSpPr>
          <p:cNvPr id="364" name="Shape 364"/>
          <p:cNvSpPr>
            <a:spLocks noGrp="1"/>
          </p:cNvSpPr>
          <p:nvPr>
            <p:ph type="body" idx="1"/>
          </p:nvPr>
        </p:nvSpPr>
        <p:spPr>
          <a:xfrm>
            <a:off x="457200" y="1855365"/>
            <a:ext cx="8229600" cy="4525963"/>
          </a:xfrm>
          <a:prstGeom prst="rect">
            <a:avLst/>
          </a:prstGeom>
        </p:spPr>
        <p:txBody>
          <a:bodyPr/>
          <a:lstStyle/>
          <a:p>
            <a:pPr marL="318897" indent="-318897" defTabSz="850391">
              <a:lnSpc>
                <a:spcPct val="80000"/>
              </a:lnSpc>
              <a:spcBef>
                <a:spcPts val="600"/>
              </a:spcBef>
              <a:defRPr sz="2500"/>
            </a:pPr>
            <a:r>
              <a:t>PPE- Angus Ross</a:t>
            </a:r>
          </a:p>
          <a:p>
            <a:pPr marL="318897" indent="-318897" defTabSz="850391">
              <a:lnSpc>
                <a:spcPct val="80000"/>
              </a:lnSpc>
              <a:spcBef>
                <a:spcPts val="600"/>
              </a:spcBef>
              <a:defRPr sz="2500"/>
            </a:pPr>
            <a:r>
              <a:t>Clinical telephone triage for COVID 19- Patrick Holmes</a:t>
            </a:r>
          </a:p>
          <a:p>
            <a:pPr marL="318897" indent="-318897" defTabSz="850391">
              <a:lnSpc>
                <a:spcPct val="80000"/>
              </a:lnSpc>
              <a:spcBef>
                <a:spcPts val="600"/>
              </a:spcBef>
              <a:defRPr sz="2500"/>
            </a:pPr>
            <a:r>
              <a:t>Clinical assessment and management of COVID 19 in 1ry Care- Ahmet Fuat</a:t>
            </a:r>
          </a:p>
          <a:p>
            <a:pPr marL="318897" indent="-318897" defTabSz="850391">
              <a:lnSpc>
                <a:spcPct val="80000"/>
              </a:lnSpc>
              <a:spcBef>
                <a:spcPts val="600"/>
              </a:spcBef>
              <a:defRPr sz="2500"/>
            </a:pPr>
            <a:r>
              <a:t>Death Certification and cremation forms- Nicky Cooling</a:t>
            </a:r>
          </a:p>
          <a:p>
            <a:pPr marL="318897" indent="-318897" defTabSz="850391">
              <a:lnSpc>
                <a:spcPct val="80000"/>
              </a:lnSpc>
              <a:spcBef>
                <a:spcPts val="600"/>
              </a:spcBef>
              <a:defRPr sz="2500"/>
            </a:pPr>
            <a:r>
              <a:t>Children’s mental health during isolation- Sally Stone</a:t>
            </a:r>
          </a:p>
          <a:p>
            <a:pPr marL="318897" indent="-318897" defTabSz="850391">
              <a:lnSpc>
                <a:spcPct val="80000"/>
              </a:lnSpc>
              <a:spcBef>
                <a:spcPts val="600"/>
              </a:spcBef>
              <a:defRPr sz="2500"/>
            </a:pPr>
            <a:r>
              <a:t>Centralising all workload and video consultations- Alison MacNaughton-Jones</a:t>
            </a:r>
          </a:p>
          <a:p>
            <a:pPr marL="318897" indent="-318897" defTabSz="850391">
              <a:lnSpc>
                <a:spcPct val="80000"/>
              </a:lnSpc>
              <a:spcBef>
                <a:spcPts val="600"/>
              </a:spcBef>
              <a:defRPr sz="2500"/>
            </a:pPr>
            <a:r>
              <a:t>Overall co-ordination- Amanda Riley</a:t>
            </a:r>
          </a:p>
          <a:p>
            <a:pPr marL="318897" indent="-318897" defTabSz="850391">
              <a:lnSpc>
                <a:spcPct val="80000"/>
              </a:lnSpc>
              <a:spcBef>
                <a:spcPts val="600"/>
              </a:spcBef>
              <a:defRPr sz="2500"/>
            </a:pPr>
            <a:r>
              <a:t>Practice nurse liaison with DNs- Holly Phillips</a:t>
            </a:r>
          </a:p>
          <a:p>
            <a:pPr marL="318897" indent="-318897" defTabSz="850391">
              <a:lnSpc>
                <a:spcPct val="80000"/>
              </a:lnSpc>
              <a:spcBef>
                <a:spcPts val="600"/>
              </a:spcBef>
              <a:defRPr sz="2500"/>
            </a:pPr>
            <a:r>
              <a:t>Care Homes- Hassan Tahir.</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Phone Message </a:t>
            </a:r>
            <a:br/>
            <a:endParaRPr/>
          </a:p>
        </p:txBody>
      </p:sp>
      <p:sp>
        <p:nvSpPr>
          <p:cNvPr id="147" name="Shape 147"/>
          <p:cNvSpPr>
            <a:spLocks noGrp="1"/>
          </p:cNvSpPr>
          <p:nvPr>
            <p:ph type="body" idx="1"/>
          </p:nvPr>
        </p:nvSpPr>
        <p:spPr>
          <a:xfrm>
            <a:off x="539551" y="836711"/>
            <a:ext cx="8229601" cy="5641085"/>
          </a:xfrm>
          <a:prstGeom prst="rect">
            <a:avLst/>
          </a:prstGeom>
        </p:spPr>
        <p:txBody>
          <a:bodyPr/>
          <a:lstStyle/>
          <a:p>
            <a:pPr>
              <a:lnSpc>
                <a:spcPct val="80000"/>
              </a:lnSpc>
              <a:spcBef>
                <a:spcPts val="300"/>
              </a:spcBef>
              <a:defRPr sz="1500" b="1"/>
            </a:pPr>
            <a:r>
              <a:t>As per government guidance we will be moving to a telephone triage service from Monday (16th). </a:t>
            </a:r>
            <a:endParaRPr sz="2900"/>
          </a:p>
          <a:p>
            <a:pPr>
              <a:lnSpc>
                <a:spcPct val="80000"/>
              </a:lnSpc>
              <a:spcBef>
                <a:spcPts val="300"/>
              </a:spcBef>
              <a:defRPr sz="1500" b="1"/>
            </a:pPr>
            <a:r>
              <a:t>You may find it more convenient to submit an E-consult via our website ………………….. You will receive a response from a clinician within 48 hours.</a:t>
            </a:r>
            <a:endParaRPr sz="2900"/>
          </a:p>
          <a:p>
            <a:pPr>
              <a:lnSpc>
                <a:spcPct val="80000"/>
              </a:lnSpc>
              <a:spcBef>
                <a:spcPts val="300"/>
              </a:spcBef>
              <a:defRPr sz="1500" b="1"/>
            </a:pPr>
            <a:r>
              <a:t> If your problem is more urgent please contact wait for a receptionist and a telephone triage appointment will be arranged. If the clinician feels you need to be seen, please be reassured that a face to face appointment will be made. </a:t>
            </a:r>
            <a:endParaRPr sz="1700"/>
          </a:p>
          <a:p>
            <a:pPr marL="0" indent="0">
              <a:lnSpc>
                <a:spcPct val="80000"/>
              </a:lnSpc>
              <a:spcBef>
                <a:spcPts val="400"/>
              </a:spcBef>
              <a:buSzTx/>
              <a:buNone/>
              <a:defRPr sz="2900"/>
            </a:pPr>
            <a:endParaRPr sz="1700"/>
          </a:p>
          <a:p>
            <a:pPr>
              <a:lnSpc>
                <a:spcPct val="80000"/>
              </a:lnSpc>
              <a:spcBef>
                <a:spcPts val="300"/>
              </a:spcBef>
              <a:defRPr sz="1500" b="1"/>
            </a:pPr>
            <a:r>
              <a:t>If you have a NEW persistent cough or a high temperature above 37.8C and are worried you may have coronavirus you need to follow these guidelines</a:t>
            </a:r>
            <a:endParaRPr sz="1700"/>
          </a:p>
          <a:p>
            <a:pPr marL="742950" lvl="1" indent="-285750">
              <a:lnSpc>
                <a:spcPct val="80000"/>
              </a:lnSpc>
              <a:spcBef>
                <a:spcPts val="300"/>
              </a:spcBef>
              <a:defRPr sz="1500" b="1"/>
            </a:pPr>
            <a:r>
              <a:t>If you live alone </a:t>
            </a:r>
            <a:r>
              <a:rPr b="0"/>
              <a:t>you should stay at home (self-isolate) for 7 days from the onset of symptoms following the current advice. </a:t>
            </a:r>
          </a:p>
          <a:p>
            <a:pPr marL="742950" lvl="1" indent="-285750">
              <a:lnSpc>
                <a:spcPct val="80000"/>
              </a:lnSpc>
              <a:spcBef>
                <a:spcPts val="300"/>
              </a:spcBef>
              <a:defRPr sz="1500" b="1"/>
            </a:pPr>
            <a:r>
              <a:t>If you live with others </a:t>
            </a:r>
            <a:r>
              <a:rPr b="0"/>
              <a:t>then you must stay at home for 7 days, </a:t>
            </a:r>
            <a:r>
              <a:t>but all other household members </a:t>
            </a:r>
            <a:r>
              <a:rPr b="0"/>
              <a:t>who remain well must stay at home and not leave the house </a:t>
            </a:r>
            <a:r>
              <a:t>for 14 days</a:t>
            </a:r>
            <a:endParaRPr sz="2900"/>
          </a:p>
          <a:p>
            <a:pPr marL="742950" lvl="1" indent="-285750">
              <a:lnSpc>
                <a:spcPct val="80000"/>
              </a:lnSpc>
              <a:spcBef>
                <a:spcPts val="300"/>
              </a:spcBef>
              <a:defRPr sz="1500"/>
            </a:pPr>
            <a:r>
              <a:t>After 7 days of self-isolation, people who feel better and no longer have a high temperature can return to their normal routine</a:t>
            </a:r>
          </a:p>
          <a:p>
            <a:pPr marL="742950" lvl="1" indent="-285750">
              <a:lnSpc>
                <a:spcPct val="80000"/>
              </a:lnSpc>
              <a:spcBef>
                <a:spcPts val="300"/>
              </a:spcBef>
              <a:defRPr sz="1500"/>
            </a:pPr>
            <a:r>
              <a:t>If they have serious symptoms that they cannot manage or have no signs of improvement after 7 days they should use NHS111 </a:t>
            </a:r>
            <a:endParaRPr sz="2900" b="1"/>
          </a:p>
          <a:p>
            <a:pPr marL="0" indent="0">
              <a:lnSpc>
                <a:spcPct val="80000"/>
              </a:lnSpc>
              <a:spcBef>
                <a:spcPts val="400"/>
              </a:spcBef>
              <a:buSzTx/>
              <a:buNone/>
              <a:defRPr sz="2900" b="1"/>
            </a:pPr>
            <a:endParaRPr sz="2900" b="1"/>
          </a:p>
          <a:p>
            <a:pPr>
              <a:lnSpc>
                <a:spcPct val="80000"/>
              </a:lnSpc>
              <a:spcBef>
                <a:spcPts val="300"/>
              </a:spcBef>
              <a:defRPr sz="1500" b="1"/>
            </a:pPr>
            <a:r>
              <a:t>If you are ringing for a sick note please go to </a:t>
            </a:r>
            <a:r>
              <a:rPr u="sng">
                <a:solidFill>
                  <a:srgbClr val="0000FF"/>
                </a:solidFill>
                <a:uFill>
                  <a:solidFill>
                    <a:srgbClr val="0000FF"/>
                  </a:solidFill>
                </a:uFill>
                <a:hlinkClick r:id="rId2"/>
              </a:rPr>
              <a:t>www.111.nhs.uk/isolation-note/</a:t>
            </a:r>
            <a:r>
              <a:t> where you can complete a short statement and if appropriate a sick note will be produced</a:t>
            </a:r>
            <a:endParaRPr sz="2900"/>
          </a:p>
          <a:p>
            <a:pPr>
              <a:lnSpc>
                <a:spcPct val="80000"/>
              </a:lnSpc>
              <a:spcBef>
                <a:spcPts val="300"/>
              </a:spcBef>
              <a:defRPr sz="1500" b="1"/>
            </a:pPr>
            <a:r>
              <a:t>Sorry for any inconvenience and thank you for understanding.</a:t>
            </a:r>
          </a:p>
        </p:txBody>
      </p:sp>
      <p:pic>
        <p:nvPicPr>
          <p:cNvPr id="148" name="image3.png"/>
          <p:cNvPicPr>
            <a:picLocks noChangeAspect="1"/>
          </p:cNvPicPr>
          <p:nvPr/>
        </p:nvPicPr>
        <p:blipFill>
          <a:blip r:embed="rId3">
            <a:extLst/>
          </a:blip>
          <a:stretch>
            <a:fillRect/>
          </a:stretch>
        </p:blipFill>
        <p:spPr>
          <a:xfrm>
            <a:off x="6876256" y="5733255"/>
            <a:ext cx="1884365" cy="74454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TEXT</a:t>
            </a:r>
            <a:r>
              <a:rPr b="0"/>
              <a:t> </a:t>
            </a:r>
            <a:br>
              <a:rPr b="0"/>
            </a:br>
            <a:endParaRPr b="0"/>
          </a:p>
        </p:txBody>
      </p:sp>
      <p:sp>
        <p:nvSpPr>
          <p:cNvPr id="151" name="Shape 151"/>
          <p:cNvSpPr>
            <a:spLocks noGrp="1"/>
          </p:cNvSpPr>
          <p:nvPr>
            <p:ph type="body" idx="1"/>
          </p:nvPr>
        </p:nvSpPr>
        <p:spPr>
          <a:xfrm>
            <a:off x="467543" y="980726"/>
            <a:ext cx="8229601" cy="5184580"/>
          </a:xfrm>
          <a:prstGeom prst="rect">
            <a:avLst/>
          </a:prstGeom>
        </p:spPr>
        <p:txBody>
          <a:bodyPr/>
          <a:lstStyle/>
          <a:p>
            <a:pPr>
              <a:lnSpc>
                <a:spcPct val="80000"/>
              </a:lnSpc>
              <a:spcBef>
                <a:spcPts val="600"/>
              </a:spcBef>
              <a:defRPr sz="2900" b="1"/>
            </a:pPr>
            <a:r>
              <a:t>As per government guidance we will be moving to a telephone triage service. E-Consults can be submitted via our website…… alternatively you can book a telephone appointment where a clinician will decide if you need to be seen. </a:t>
            </a:r>
          </a:p>
          <a:p>
            <a:pPr>
              <a:lnSpc>
                <a:spcPct val="80000"/>
              </a:lnSpc>
              <a:spcBef>
                <a:spcPts val="600"/>
              </a:spcBef>
              <a:defRPr sz="2900"/>
            </a:pPr>
            <a:endParaRPr/>
          </a:p>
          <a:p>
            <a:pPr marL="342900" indent="-342900">
              <a:lnSpc>
                <a:spcPct val="80000"/>
              </a:lnSpc>
              <a:spcBef>
                <a:spcPts val="600"/>
              </a:spcBef>
              <a:defRPr sz="2500" b="1"/>
            </a:pPr>
            <a:r>
              <a:t>If you have a NEW persistent cough or a high temperature above 37.8C and are worried you may have coronavirus you need to follow these guidelines</a:t>
            </a:r>
            <a:endParaRPr sz="2900"/>
          </a:p>
          <a:p>
            <a:pPr marL="742950" lvl="1" indent="-285750">
              <a:lnSpc>
                <a:spcPct val="80000"/>
              </a:lnSpc>
              <a:spcBef>
                <a:spcPts val="600"/>
              </a:spcBef>
              <a:defRPr sz="2500" b="1"/>
            </a:pPr>
            <a:r>
              <a:t>If you live alone </a:t>
            </a:r>
            <a:r>
              <a:rPr b="0"/>
              <a:t>Self isolate for 7 days from the onset of symptoms. </a:t>
            </a:r>
          </a:p>
          <a:p>
            <a:pPr marL="742950" lvl="1" indent="-285750">
              <a:lnSpc>
                <a:spcPct val="80000"/>
              </a:lnSpc>
              <a:spcBef>
                <a:spcPts val="600"/>
              </a:spcBef>
              <a:defRPr sz="2500" b="1"/>
            </a:pPr>
            <a:r>
              <a:t>If you live with others and they remain well the must self isolate for 14 days</a:t>
            </a:r>
          </a:p>
        </p:txBody>
      </p:sp>
      <p:pic>
        <p:nvPicPr>
          <p:cNvPr id="152" name="image4.png"/>
          <p:cNvPicPr>
            <a:picLocks noChangeAspect="1"/>
          </p:cNvPicPr>
          <p:nvPr/>
        </p:nvPicPr>
        <p:blipFill>
          <a:blip r:embed="rId2">
            <a:extLst/>
          </a:blip>
          <a:stretch>
            <a:fillRect/>
          </a:stretch>
        </p:blipFill>
        <p:spPr>
          <a:xfrm>
            <a:off x="6804248" y="5805263"/>
            <a:ext cx="1884365" cy="749302"/>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Managing the phone</a:t>
            </a:r>
            <a:br/>
            <a:endParaRPr/>
          </a:p>
        </p:txBody>
      </p:sp>
      <p:sp>
        <p:nvSpPr>
          <p:cNvPr id="155" name="Shape 155"/>
          <p:cNvSpPr/>
          <p:nvPr/>
        </p:nvSpPr>
        <p:spPr>
          <a:xfrm>
            <a:off x="611559" y="980728"/>
            <a:ext cx="8064897" cy="1167764"/>
          </a:xfrm>
          <a:prstGeom prst="rect">
            <a:avLst/>
          </a:prstGeom>
          <a:solidFill>
            <a:srgbClr val="FFFF00"/>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r>
              <a:t>Phone to be answered as a high priority.</a:t>
            </a:r>
          </a:p>
          <a:p>
            <a:endParaRPr/>
          </a:p>
          <a:p>
            <a:r>
              <a:t>Hello you are through to *Practice Name*,  *receptionist name* speaking, how can I help you?</a:t>
            </a:r>
          </a:p>
        </p:txBody>
      </p:sp>
      <p:sp>
        <p:nvSpPr>
          <p:cNvPr id="156" name="Shape 156"/>
          <p:cNvSpPr/>
          <p:nvPr/>
        </p:nvSpPr>
        <p:spPr>
          <a:xfrm>
            <a:off x="657664" y="2276872"/>
            <a:ext cx="1512171" cy="367664"/>
          </a:xfrm>
          <a:prstGeom prst="rect">
            <a:avLst/>
          </a:prstGeom>
          <a:solidFill>
            <a:srgbClr val="8EB4E3"/>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r>
              <a:t>Visit request</a:t>
            </a:r>
          </a:p>
        </p:txBody>
      </p:sp>
      <p:sp>
        <p:nvSpPr>
          <p:cNvPr id="157" name="Shape 157"/>
          <p:cNvSpPr/>
          <p:nvPr/>
        </p:nvSpPr>
        <p:spPr>
          <a:xfrm>
            <a:off x="2339750" y="2278613"/>
            <a:ext cx="1512171" cy="634364"/>
          </a:xfrm>
          <a:prstGeom prst="rect">
            <a:avLst/>
          </a:prstGeom>
          <a:solidFill>
            <a:srgbClr val="D99694"/>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r>
              <a:t>Appointment request</a:t>
            </a:r>
          </a:p>
        </p:txBody>
      </p:sp>
      <p:sp>
        <p:nvSpPr>
          <p:cNvPr id="158" name="Shape 158"/>
          <p:cNvSpPr/>
          <p:nvPr/>
        </p:nvSpPr>
        <p:spPr>
          <a:xfrm>
            <a:off x="3995935" y="2276872"/>
            <a:ext cx="1512170" cy="634364"/>
          </a:xfrm>
          <a:prstGeom prst="rect">
            <a:avLst/>
          </a:prstGeom>
          <a:solidFill>
            <a:srgbClr val="C3D69B"/>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r>
              <a:t>Medication request</a:t>
            </a:r>
          </a:p>
        </p:txBody>
      </p:sp>
      <p:sp>
        <p:nvSpPr>
          <p:cNvPr id="159" name="Shape 159"/>
          <p:cNvSpPr/>
          <p:nvPr/>
        </p:nvSpPr>
        <p:spPr>
          <a:xfrm>
            <a:off x="5652120" y="2276872"/>
            <a:ext cx="1656186" cy="367664"/>
          </a:xfrm>
          <a:prstGeom prst="rect">
            <a:avLst/>
          </a:prstGeom>
          <a:solidFill>
            <a:srgbClr val="CCC1DA"/>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r>
              <a:t>Advice request</a:t>
            </a:r>
          </a:p>
        </p:txBody>
      </p:sp>
      <p:sp>
        <p:nvSpPr>
          <p:cNvPr id="160" name="Shape 160"/>
          <p:cNvSpPr/>
          <p:nvPr/>
        </p:nvSpPr>
        <p:spPr>
          <a:xfrm>
            <a:off x="7452320" y="2276872"/>
            <a:ext cx="1512170" cy="634364"/>
          </a:xfrm>
          <a:prstGeom prst="rect">
            <a:avLst/>
          </a:prstGeom>
          <a:solidFill>
            <a:srgbClr val="FCD5B5"/>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r>
              <a:t>Sick note request</a:t>
            </a:r>
          </a:p>
        </p:txBody>
      </p:sp>
      <p:sp>
        <p:nvSpPr>
          <p:cNvPr id="161" name="Shape 161"/>
          <p:cNvSpPr/>
          <p:nvPr/>
        </p:nvSpPr>
        <p:spPr>
          <a:xfrm>
            <a:off x="657664" y="2646203"/>
            <a:ext cx="1512171" cy="2945764"/>
          </a:xfrm>
          <a:prstGeom prst="rect">
            <a:avLst/>
          </a:prstGeom>
          <a:solidFill>
            <a:srgbClr val="8EB4E3"/>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t>Request added to visit list *for telephone triage*</a:t>
            </a:r>
          </a:p>
          <a:p>
            <a:pPr>
              <a:defRPr sz="1400"/>
            </a:pPr>
            <a:r>
              <a:t>Ensure patient aware they will receive a call and document the most appropriate number to call them on.</a:t>
            </a:r>
          </a:p>
          <a:p>
            <a:pPr>
              <a:defRPr sz="1400"/>
            </a:pPr>
            <a:r>
              <a:t>Home visit guidance has been circulated </a:t>
            </a:r>
          </a:p>
        </p:txBody>
      </p:sp>
      <p:sp>
        <p:nvSpPr>
          <p:cNvPr id="162" name="Shape 162"/>
          <p:cNvSpPr/>
          <p:nvPr/>
        </p:nvSpPr>
        <p:spPr>
          <a:xfrm>
            <a:off x="2339750" y="2924942"/>
            <a:ext cx="1512171" cy="2234564"/>
          </a:xfrm>
          <a:prstGeom prst="rect">
            <a:avLst/>
          </a:prstGeom>
          <a:solidFill>
            <a:srgbClr val="D99694"/>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defRPr sz="1200" b="1"/>
            </a:pPr>
            <a:r>
              <a:t>Do they have a cough or fever? </a:t>
            </a:r>
            <a:r>
              <a:rPr b="0"/>
              <a:t>Advice them to self isolate  for 7 days and for their household members who have no symptoms to isolate for 14 days. If needs assessment book telephone appt with GP.</a:t>
            </a:r>
          </a:p>
        </p:txBody>
      </p:sp>
      <p:sp>
        <p:nvSpPr>
          <p:cNvPr id="163" name="Shape 163"/>
          <p:cNvSpPr/>
          <p:nvPr/>
        </p:nvSpPr>
        <p:spPr>
          <a:xfrm>
            <a:off x="3995935" y="2924942"/>
            <a:ext cx="1512170" cy="2234564"/>
          </a:xfrm>
          <a:prstGeom prst="rect">
            <a:avLst/>
          </a:prstGeom>
          <a:solidFill>
            <a:srgbClr val="C3D69B"/>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Advise the patient to make the requests Via system online or the NHS App.  If this is not possible please advise them to write their request and post through the practice post box.  Ensure the appropriate chemist is identified as ALL prescriptions will be sent ETP where possible.</a:t>
            </a:r>
          </a:p>
        </p:txBody>
      </p:sp>
      <p:sp>
        <p:nvSpPr>
          <p:cNvPr id="164" name="Shape 164"/>
          <p:cNvSpPr/>
          <p:nvPr/>
        </p:nvSpPr>
        <p:spPr>
          <a:xfrm>
            <a:off x="5637571" y="2653212"/>
            <a:ext cx="1656184" cy="3453764"/>
          </a:xfrm>
          <a:prstGeom prst="rect">
            <a:avLst/>
          </a:prstGeom>
          <a:solidFill>
            <a:srgbClr val="CCC1DA"/>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defRPr sz="1100"/>
            </a:pPr>
            <a:r>
              <a:t>Advise the patient to submit an online consultation via the practice website where possible.</a:t>
            </a:r>
          </a:p>
          <a:p>
            <a:pPr>
              <a:defRPr sz="1100"/>
            </a:pPr>
            <a:r>
              <a:t>Where this is not appropriate book a telephone call with the most appropriate clinician.  Ensure that you document a correct telephone number and advise the patient that if the call is urgent they will get a call on the same day, but that you cannot guarantee what time the telephone call will be.  If a routine call is appropriate book into a routine telephone appointment slot.</a:t>
            </a:r>
          </a:p>
        </p:txBody>
      </p:sp>
      <p:sp>
        <p:nvSpPr>
          <p:cNvPr id="165" name="Shape 165"/>
          <p:cNvSpPr/>
          <p:nvPr/>
        </p:nvSpPr>
        <p:spPr>
          <a:xfrm>
            <a:off x="7452320" y="3063757"/>
            <a:ext cx="1512170" cy="2234564"/>
          </a:xfrm>
          <a:prstGeom prst="rect">
            <a:avLst/>
          </a:prstGeom>
          <a:solidFill>
            <a:srgbClr val="FCD5B5"/>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defRPr sz="1200"/>
            </a:pPr>
            <a:r>
              <a:t>Please signpost patients who are insolation to the following link for sick notes </a:t>
            </a:r>
          </a:p>
          <a:p>
            <a:pPr>
              <a:defRPr sz="1200" u="sng">
                <a:solidFill>
                  <a:srgbClr val="0000FF"/>
                </a:solidFill>
                <a:uFill>
                  <a:solidFill>
                    <a:srgbClr val="0000FF"/>
                  </a:solidFill>
                </a:uFill>
              </a:defRPr>
            </a:pPr>
            <a:r>
              <a:rPr>
                <a:hlinkClick r:id="rId2"/>
              </a:rPr>
              <a:t>https://111.nhs.uk/isolation-note/</a:t>
            </a:r>
          </a:p>
          <a:p>
            <a:pPr>
              <a:defRPr sz="1200"/>
            </a:pPr>
            <a:endParaRPr>
              <a:hlinkClick r:id="rId2"/>
            </a:endParaRPr>
          </a:p>
          <a:p>
            <a:pPr>
              <a:defRPr sz="1200"/>
            </a:pPr>
            <a:r>
              <a:t>Can text links, email or get off website  </a:t>
            </a:r>
          </a:p>
        </p:txBody>
      </p:sp>
      <p:sp>
        <p:nvSpPr>
          <p:cNvPr id="166" name="Shape 166"/>
          <p:cNvSpPr/>
          <p:nvPr/>
        </p:nvSpPr>
        <p:spPr>
          <a:xfrm>
            <a:off x="611558" y="5602599"/>
            <a:ext cx="4896548" cy="1345564"/>
          </a:xfrm>
          <a:prstGeom prst="rect">
            <a:avLst/>
          </a:prstGeom>
          <a:solidFill>
            <a:srgbClr val="D99694"/>
          </a:solidFill>
          <a:ln>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defRPr sz="1200" b="1"/>
            </a:pPr>
            <a:r>
              <a:t>If no cough or fever- </a:t>
            </a:r>
            <a:r>
              <a:rPr b="0"/>
              <a:t>Advise them to submit an online consultation via the practice website.  If this is not possible offer them a telephone call with the most appropriate clinician.  Ensure that you document a correct telephone number and advise the patient that if the call is urgent they will get a call on the same day, but that you cannot guarantee what time the telephone call will be.  If a routine call is appropriate book into a routine telephone appointment slot.</a:t>
            </a:r>
          </a:p>
        </p:txBody>
      </p:sp>
      <p:pic>
        <p:nvPicPr>
          <p:cNvPr id="167" name="image2.png"/>
          <p:cNvPicPr>
            <a:picLocks noChangeAspect="1"/>
          </p:cNvPicPr>
          <p:nvPr/>
        </p:nvPicPr>
        <p:blipFill>
          <a:blip r:embed="rId3">
            <a:extLst/>
          </a:blip>
          <a:stretch>
            <a:fillRect/>
          </a:stretch>
        </p:blipFill>
        <p:spPr>
          <a:xfrm>
            <a:off x="7080125" y="5922828"/>
            <a:ext cx="1884365" cy="744538"/>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457200" y="274638"/>
            <a:ext cx="8229600" cy="1143001"/>
          </a:xfrm>
          <a:prstGeom prst="rect">
            <a:avLst/>
          </a:prstGeom>
        </p:spPr>
        <p:txBody>
          <a:bodyPr/>
          <a:lstStyle/>
          <a:p>
            <a:pPr defTabSz="804672">
              <a:defRPr sz="3400" b="1"/>
            </a:pPr>
            <a:r>
              <a:t>Symptomatic Patients That Need Seeing</a:t>
            </a:r>
            <a:br/>
            <a:endParaRPr/>
          </a:p>
        </p:txBody>
      </p:sp>
      <p:sp>
        <p:nvSpPr>
          <p:cNvPr id="170" name="Shape 170"/>
          <p:cNvSpPr>
            <a:spLocks noGrp="1"/>
          </p:cNvSpPr>
          <p:nvPr>
            <p:ph type="body" idx="1"/>
          </p:nvPr>
        </p:nvSpPr>
        <p:spPr>
          <a:xfrm>
            <a:off x="467543" y="1268760"/>
            <a:ext cx="8229601" cy="4525963"/>
          </a:xfrm>
          <a:prstGeom prst="rect">
            <a:avLst/>
          </a:prstGeom>
        </p:spPr>
        <p:txBody>
          <a:bodyPr/>
          <a:lstStyle/>
          <a:p>
            <a:pPr marL="339470" indent="-339470" defTabSz="905255">
              <a:lnSpc>
                <a:spcPct val="80000"/>
              </a:lnSpc>
              <a:spcBef>
                <a:spcPts val="500"/>
              </a:spcBef>
              <a:defRPr sz="2100"/>
            </a:pPr>
            <a:r>
              <a:t>If a patient is symptomatic of COVID 19, but need to be assessed in primary care this needs to be organised. As of Monday 21</a:t>
            </a:r>
            <a:r>
              <a:rPr baseline="29978"/>
              <a:t>st</a:t>
            </a:r>
            <a:r>
              <a:t> March patient will be directed to the Hot Site which is at PHD.</a:t>
            </a:r>
          </a:p>
          <a:p>
            <a:pPr marL="339470" indent="-339470" defTabSz="905255">
              <a:lnSpc>
                <a:spcPct val="80000"/>
              </a:lnSpc>
              <a:spcBef>
                <a:spcPts val="500"/>
              </a:spcBef>
              <a:defRPr sz="2100"/>
            </a:pPr>
            <a:r>
              <a:t>Rotas have been provided to Practice Managers</a:t>
            </a:r>
          </a:p>
          <a:p>
            <a:pPr marL="339470" indent="-339470" defTabSz="905255">
              <a:lnSpc>
                <a:spcPct val="80000"/>
              </a:lnSpc>
              <a:spcBef>
                <a:spcPts val="500"/>
              </a:spcBef>
              <a:defRPr sz="2100"/>
            </a:pPr>
            <a:r>
              <a:t>There will be 1x GP and 1x NP working 10-4pm initially (this will be reviewed as things develop).</a:t>
            </a:r>
          </a:p>
          <a:p>
            <a:pPr marL="339470" indent="-339470" defTabSz="905255">
              <a:lnSpc>
                <a:spcPct val="80000"/>
              </a:lnSpc>
              <a:spcBef>
                <a:spcPts val="500"/>
              </a:spcBef>
              <a:defRPr sz="2100"/>
            </a:pPr>
            <a:r>
              <a:t>Processes circulated  </a:t>
            </a:r>
          </a:p>
          <a:p>
            <a:pPr marL="339470" indent="-339470" defTabSz="905255">
              <a:lnSpc>
                <a:spcPct val="80000"/>
              </a:lnSpc>
              <a:spcBef>
                <a:spcPts val="500"/>
              </a:spcBef>
              <a:defRPr sz="2100"/>
            </a:pPr>
            <a:r>
              <a:t>PPE must be used – We are asking all surgeries to help keep the Hot Site stocked up</a:t>
            </a:r>
          </a:p>
          <a:p>
            <a:pPr marL="1131569" lvl="2" indent="-226313" defTabSz="905255">
              <a:lnSpc>
                <a:spcPct val="80000"/>
              </a:lnSpc>
              <a:spcBef>
                <a:spcPts val="300"/>
              </a:spcBef>
              <a:defRPr sz="1500"/>
            </a:pPr>
            <a:r>
              <a:t>Glasses, mask, apron, gloves.  Where possible scrubs to be worn/clothes changed before leaving the surgery. </a:t>
            </a:r>
          </a:p>
          <a:p>
            <a:pPr marL="1131569" lvl="2" indent="-226313" defTabSz="905255">
              <a:lnSpc>
                <a:spcPct val="80000"/>
              </a:lnSpc>
              <a:spcBef>
                <a:spcPts val="300"/>
              </a:spcBef>
              <a:defRPr sz="1500"/>
            </a:pPr>
            <a:r>
              <a:t>Patients to wear face mask. </a:t>
            </a:r>
          </a:p>
          <a:p>
            <a:pPr marL="0" lvl="2" indent="905255" defTabSz="905255">
              <a:lnSpc>
                <a:spcPct val="80000"/>
              </a:lnSpc>
              <a:spcBef>
                <a:spcPts val="300"/>
              </a:spcBef>
              <a:buSzTx/>
              <a:buNone/>
              <a:defRPr sz="1500"/>
            </a:pPr>
            <a:endParaRPr/>
          </a:p>
          <a:p>
            <a:pPr marL="735519" lvl="1" indent="-282891" defTabSz="905255">
              <a:lnSpc>
                <a:spcPct val="80000"/>
              </a:lnSpc>
              <a:spcBef>
                <a:spcPts val="400"/>
              </a:spcBef>
              <a:defRPr sz="1800"/>
            </a:pPr>
            <a:r>
              <a:t>Avoid running any other clinics at the same time</a:t>
            </a:r>
          </a:p>
          <a:p>
            <a:pPr marL="735519" lvl="1" indent="-282891" defTabSz="905255">
              <a:lnSpc>
                <a:spcPct val="80000"/>
              </a:lnSpc>
              <a:spcBef>
                <a:spcPts val="400"/>
              </a:spcBef>
              <a:defRPr sz="1800"/>
            </a:pPr>
            <a:r>
              <a:t>Ensure full decontamination procedure at the end of the clinic. </a:t>
            </a:r>
          </a:p>
        </p:txBody>
      </p:sp>
      <p:pic>
        <p:nvPicPr>
          <p:cNvPr id="171" name="image5.png"/>
          <p:cNvPicPr>
            <a:picLocks noChangeAspect="1"/>
          </p:cNvPicPr>
          <p:nvPr/>
        </p:nvPicPr>
        <p:blipFill>
          <a:blip r:embed="rId2">
            <a:extLst/>
          </a:blip>
          <a:stretch>
            <a:fillRect/>
          </a:stretch>
        </p:blipFill>
        <p:spPr>
          <a:xfrm>
            <a:off x="7020272" y="5949279"/>
            <a:ext cx="1890715" cy="744540"/>
          </a:xfrm>
          <a:prstGeom prst="rect">
            <a:avLst/>
          </a:prstGeom>
          <a:ln w="12700">
            <a:miter lim="400000"/>
          </a:ln>
        </p:spPr>
      </p:pic>
      <p:sp>
        <p:nvSpPr>
          <p:cNvPr id="172" name="Shape 172"/>
          <p:cNvSpPr/>
          <p:nvPr/>
        </p:nvSpPr>
        <p:spPr>
          <a:xfrm>
            <a:off x="467542" y="6165303"/>
            <a:ext cx="3600403" cy="624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Ahmet Fuat leading on clinical assessment- more to follow.</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0" y="274638"/>
            <a:ext cx="8229600" cy="1143001"/>
          </a:xfrm>
          <a:prstGeom prst="rect">
            <a:avLst/>
          </a:prstGeom>
        </p:spPr>
        <p:txBody>
          <a:bodyPr>
            <a:normAutofit fontScale="90000"/>
          </a:bodyPr>
          <a:lstStyle/>
          <a:p>
            <a:pPr defTabSz="832103">
              <a:defRPr sz="3500" b="1"/>
            </a:pPr>
            <a:r>
              <a:t>Walk ins</a:t>
            </a:r>
            <a:br/>
            <a:endParaRPr/>
          </a:p>
        </p:txBody>
      </p:sp>
      <p:sp>
        <p:nvSpPr>
          <p:cNvPr id="175" name="Shape 175"/>
          <p:cNvSpPr>
            <a:spLocks noGrp="1"/>
          </p:cNvSpPr>
          <p:nvPr>
            <p:ph type="body" idx="1"/>
          </p:nvPr>
        </p:nvSpPr>
        <p:spPr>
          <a:xfrm>
            <a:off x="395536" y="908720"/>
            <a:ext cx="8229601" cy="4525963"/>
          </a:xfrm>
          <a:prstGeom prst="rect">
            <a:avLst/>
          </a:prstGeom>
        </p:spPr>
        <p:txBody>
          <a:bodyPr/>
          <a:lstStyle/>
          <a:p>
            <a:pPr marL="336042" indent="-336042" defTabSz="896111">
              <a:lnSpc>
                <a:spcPct val="80000"/>
              </a:lnSpc>
              <a:spcBef>
                <a:spcPts val="600"/>
              </a:spcBef>
              <a:defRPr sz="2600"/>
            </a:pPr>
            <a:r>
              <a:t>Set up a screening area at the front door.</a:t>
            </a:r>
          </a:p>
          <a:p>
            <a:pPr marL="336042" indent="-336042" defTabSz="896111">
              <a:lnSpc>
                <a:spcPct val="80000"/>
              </a:lnSpc>
              <a:spcBef>
                <a:spcPts val="600"/>
              </a:spcBef>
              <a:defRPr sz="2600"/>
            </a:pPr>
            <a:r>
              <a:t>Provide any ‘screeners’ with PPE</a:t>
            </a:r>
          </a:p>
          <a:p>
            <a:pPr marL="728091" lvl="1" indent="-280034" defTabSz="896111">
              <a:lnSpc>
                <a:spcPct val="80000"/>
              </a:lnSpc>
              <a:spcBef>
                <a:spcPts val="500"/>
              </a:spcBef>
              <a:defRPr sz="2200"/>
            </a:pPr>
            <a:r>
              <a:t>Gloves, apron and face mask</a:t>
            </a:r>
          </a:p>
          <a:p>
            <a:pPr marL="336042" indent="-336042" defTabSz="896111">
              <a:lnSpc>
                <a:spcPct val="80000"/>
              </a:lnSpc>
              <a:spcBef>
                <a:spcPts val="600"/>
              </a:spcBef>
              <a:defRPr sz="2600"/>
            </a:pPr>
            <a:r>
              <a:t>Ensure posters clearly displayed stating what to do if patients have symptoms.</a:t>
            </a:r>
          </a:p>
          <a:p>
            <a:pPr marL="336042" indent="-336042" defTabSz="896111">
              <a:lnSpc>
                <a:spcPct val="80000"/>
              </a:lnSpc>
              <a:spcBef>
                <a:spcPts val="600"/>
              </a:spcBef>
              <a:defRPr sz="2600"/>
            </a:pPr>
            <a:r>
              <a:t>Hand out a slip that summarises how to access primary care services.</a:t>
            </a:r>
          </a:p>
          <a:p>
            <a:pPr marL="336042" indent="-336042" defTabSz="896111">
              <a:lnSpc>
                <a:spcPct val="80000"/>
              </a:lnSpc>
              <a:spcBef>
                <a:spcPts val="600"/>
              </a:spcBef>
              <a:defRPr sz="2600"/>
            </a:pPr>
            <a:r>
              <a:t>Ensure leaflets are available in common languages. </a:t>
            </a:r>
          </a:p>
          <a:p>
            <a:pPr marL="336042" indent="-336042" defTabSz="896111">
              <a:lnSpc>
                <a:spcPct val="80000"/>
              </a:lnSpc>
              <a:spcBef>
                <a:spcPts val="600"/>
              </a:spcBef>
              <a:defRPr sz="2600"/>
            </a:pPr>
            <a:r>
              <a:t>If patient is too unwell to go home and await telephone triage OR if a communication barrier makes this difficult- place in the isolation room.  Clinician to assess wearing PPE.</a:t>
            </a:r>
          </a:p>
        </p:txBody>
      </p:sp>
      <p:pic>
        <p:nvPicPr>
          <p:cNvPr id="176" name="image5.png"/>
          <p:cNvPicPr>
            <a:picLocks noChangeAspect="1"/>
          </p:cNvPicPr>
          <p:nvPr/>
        </p:nvPicPr>
        <p:blipFill>
          <a:blip r:embed="rId2">
            <a:extLst/>
          </a:blip>
          <a:stretch>
            <a:fillRect/>
          </a:stretch>
        </p:blipFill>
        <p:spPr>
          <a:xfrm>
            <a:off x="7020269" y="5805263"/>
            <a:ext cx="1890715" cy="744540"/>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TotalTime>
  <Words>3475</Words>
  <Application>Microsoft Office PowerPoint</Application>
  <PresentationFormat>On-screen Show (4:3)</PresentationFormat>
  <Paragraphs>403</Paragraphs>
  <Slides>40</Slides>
  <Notes>0</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40</vt:i4>
      </vt:variant>
    </vt:vector>
  </HeadingPairs>
  <TitlesOfParts>
    <vt:vector size="44" baseType="lpstr">
      <vt:lpstr>Office Theme</vt:lpstr>
      <vt:lpstr>C:\Users\Amanda.riley\Desktop\COVID 19\Advance care planning in COVID-19.pptx</vt:lpstr>
      <vt:lpstr>C:\Users\Amanda.riley\Desktop\COVID 19\COVID mortality predictors draft March 20.pptx</vt:lpstr>
      <vt:lpstr>Acrobat Document</vt:lpstr>
      <vt:lpstr>Darlington PCN COVID 19 SOP</vt:lpstr>
      <vt:lpstr>Contents </vt:lpstr>
      <vt:lpstr>Standardising the Message </vt:lpstr>
      <vt:lpstr>Website Message  </vt:lpstr>
      <vt:lpstr>Phone Message  </vt:lpstr>
      <vt:lpstr>TEXT  </vt:lpstr>
      <vt:lpstr>Managing the phone </vt:lpstr>
      <vt:lpstr>Symptomatic Patients That Need Seeing </vt:lpstr>
      <vt:lpstr>Walk ins </vt:lpstr>
      <vt:lpstr>PPE</vt:lpstr>
      <vt:lpstr>Cleaning </vt:lpstr>
      <vt:lpstr>Home visits </vt:lpstr>
      <vt:lpstr>Care Homes </vt:lpstr>
      <vt:lpstr>Prescriptions </vt:lpstr>
      <vt:lpstr>Those with Communication Difficulties</vt:lpstr>
      <vt:lpstr>Consumables </vt:lpstr>
      <vt:lpstr>Staff </vt:lpstr>
      <vt:lpstr>Staff Resources</vt:lpstr>
      <vt:lpstr>Remote Consultations </vt:lpstr>
      <vt:lpstr>Face to Face Consultations- non symptomatic/self isolating </vt:lpstr>
      <vt:lpstr>Outside Agencies</vt:lpstr>
      <vt:lpstr>111 Appointments </vt:lpstr>
      <vt:lpstr>Routine Work </vt:lpstr>
      <vt:lpstr>Vulnerable patients</vt:lpstr>
      <vt:lpstr>Death </vt:lpstr>
      <vt:lpstr>HPA</vt:lpstr>
      <vt:lpstr>CDDFT update</vt:lpstr>
      <vt:lpstr>CDDFT update</vt:lpstr>
      <vt:lpstr>PowerPoint Presentation</vt:lpstr>
      <vt:lpstr>PowerPoint Presentation</vt:lpstr>
      <vt:lpstr>Community response</vt:lpstr>
      <vt:lpstr>Draft Covid-19 Clinical Assessment Pathway</vt:lpstr>
      <vt:lpstr>Covid-19 Management Pathway</vt:lpstr>
      <vt:lpstr>PowerPoint Presentation</vt:lpstr>
      <vt:lpstr>Telephone Assessment</vt:lpstr>
      <vt:lpstr>PowerPoint Presentation</vt:lpstr>
      <vt:lpstr>Roth Score</vt:lpstr>
      <vt:lpstr>Resources</vt:lpstr>
      <vt:lpstr>Helpful Summary of Clinical Evidence (double click)</vt:lpstr>
      <vt:lpstr>Clinical Leads Please direct any specific questions to the appropriate clinical lead: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Darlington PCN COVID 19 SOP</dc:title>
  <dc:creator>Riley Amanda</dc:creator>
  <cp:lastModifiedBy>Riley Amanda</cp:lastModifiedBy>
  <cp:revision>8</cp:revision>
  <dcterms:modified xsi:type="dcterms:W3CDTF">2020-03-23T12:49:13Z</dcterms:modified>
</cp:coreProperties>
</file>