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59" r:id="rId6"/>
    <p:sldId id="270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2DD3C-4BE2-4E74-A963-1F03DEF7D444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D85F8-11DD-4305-8A6C-5E56DBAEA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7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650-CE2D-47CB-9EBD-8E0B2A45530E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42A-0E57-4C2E-8746-5D93CD0BB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8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650-CE2D-47CB-9EBD-8E0B2A45530E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42A-0E57-4C2E-8746-5D93CD0BB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3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650-CE2D-47CB-9EBD-8E0B2A45530E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42A-0E57-4C2E-8746-5D93CD0BB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21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650-CE2D-47CB-9EBD-8E0B2A45530E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42A-0E57-4C2E-8746-5D93CD0BB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6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650-CE2D-47CB-9EBD-8E0B2A45530E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42A-0E57-4C2E-8746-5D93CD0BB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10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650-CE2D-47CB-9EBD-8E0B2A45530E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42A-0E57-4C2E-8746-5D93CD0BB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4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650-CE2D-47CB-9EBD-8E0B2A45530E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42A-0E57-4C2E-8746-5D93CD0BB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9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650-CE2D-47CB-9EBD-8E0B2A45530E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42A-0E57-4C2E-8746-5D93CD0BB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93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650-CE2D-47CB-9EBD-8E0B2A45530E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42A-0E57-4C2E-8746-5D93CD0BB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650-CE2D-47CB-9EBD-8E0B2A45530E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42A-0E57-4C2E-8746-5D93CD0BB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51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650-CE2D-47CB-9EBD-8E0B2A45530E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942A-0E57-4C2E-8746-5D93CD0BB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72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09650-CE2D-47CB-9EBD-8E0B2A45530E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942A-0E57-4C2E-8746-5D93CD0BB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5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Hot site SOP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22/03/20</a:t>
            </a:r>
          </a:p>
          <a:p>
            <a:r>
              <a:rPr lang="en-GB" dirty="0" smtClean="0"/>
              <a:t>V1</a:t>
            </a:r>
            <a:endParaRPr lang="en-GB" dirty="0"/>
          </a:p>
        </p:txBody>
      </p:sp>
      <p:pic>
        <p:nvPicPr>
          <p:cNvPr id="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548680"/>
            <a:ext cx="3462672" cy="13681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142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850054"/>
              </p:ext>
            </p:extLst>
          </p:nvPr>
        </p:nvGraphicFramePr>
        <p:xfrm>
          <a:off x="84041" y="692696"/>
          <a:ext cx="8592415" cy="6071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5346330" imgH="3778243" progId="AcroExch.Document.DC">
                  <p:embed/>
                </p:oleObj>
              </mc:Choice>
              <mc:Fallback>
                <p:oleObj name="Acrobat Document" r:id="rId3" imgW="5346330" imgH="377824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041" y="692696"/>
                        <a:ext cx="8592415" cy="6071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80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99527"/>
              </p:ext>
            </p:extLst>
          </p:nvPr>
        </p:nvGraphicFramePr>
        <p:xfrm>
          <a:off x="257961" y="404664"/>
          <a:ext cx="8562511" cy="604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r:id="rId3" imgW="5346330" imgH="3778243" progId="AcroExch.Document.DC">
                  <p:embed/>
                </p:oleObj>
              </mc:Choice>
              <mc:Fallback>
                <p:oleObj name="Acrobat Document" r:id="rId3" imgW="5346330" imgH="377824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961" y="404664"/>
                        <a:ext cx="8562511" cy="6049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612925"/>
              </p:ext>
            </p:extLst>
          </p:nvPr>
        </p:nvGraphicFramePr>
        <p:xfrm>
          <a:off x="4427984" y="4941168"/>
          <a:ext cx="2304256" cy="20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Acrobat Document" showAsIcon="1" r:id="rId5" imgW="914400" imgH="806400" progId="AcroExch.Document.DC">
                  <p:embed/>
                </p:oleObj>
              </mc:Choice>
              <mc:Fallback>
                <p:oleObj name="Acrobat Document" showAsIcon="1" r:id="rId5" imgW="914400" imgH="8064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984" y="4941168"/>
                        <a:ext cx="2304256" cy="203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05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Emergencies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Shout for help</a:t>
            </a:r>
          </a:p>
          <a:p>
            <a:r>
              <a:rPr lang="en-GB" dirty="0" smtClean="0"/>
              <a:t>Receptionist to bring emergency equipment to the door of the consultation room</a:t>
            </a:r>
          </a:p>
          <a:p>
            <a:r>
              <a:rPr lang="en-GB" dirty="0" smtClean="0"/>
              <a:t>Ascertain if an ambulance needs to be called and do so if needed. Communicate:</a:t>
            </a:r>
          </a:p>
          <a:p>
            <a:pPr lvl="1"/>
            <a:r>
              <a:rPr lang="en-GB" dirty="0" smtClean="0"/>
              <a:t>Location</a:t>
            </a:r>
          </a:p>
          <a:p>
            <a:pPr lvl="1"/>
            <a:r>
              <a:rPr lang="en-GB" dirty="0" smtClean="0"/>
              <a:t>Male/female adult/child</a:t>
            </a:r>
          </a:p>
          <a:p>
            <a:pPr lvl="1"/>
            <a:r>
              <a:rPr lang="en-GB" dirty="0" smtClean="0"/>
              <a:t>Suspected COVID 19</a:t>
            </a:r>
          </a:p>
          <a:p>
            <a:pPr lvl="1"/>
            <a:r>
              <a:rPr lang="en-GB" dirty="0" smtClean="0"/>
              <a:t>They will ask if the patient is alert/breathing</a:t>
            </a:r>
          </a:p>
          <a:p>
            <a:r>
              <a:rPr lang="en-GB" dirty="0" smtClean="0"/>
              <a:t>Receptionist then to don PPE and enter the room to assist clinician as needed.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46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Clinicians will document the consultation on PHD S1 community module</a:t>
            </a:r>
          </a:p>
          <a:p>
            <a:r>
              <a:rPr lang="en-GB" dirty="0" smtClean="0"/>
              <a:t>Records should be:</a:t>
            </a:r>
          </a:p>
          <a:p>
            <a:pPr lvl="1"/>
            <a:r>
              <a:rPr lang="en-GB" dirty="0" smtClean="0"/>
              <a:t>Accurate</a:t>
            </a:r>
          </a:p>
          <a:p>
            <a:pPr lvl="1"/>
            <a:r>
              <a:rPr lang="en-GB" dirty="0" smtClean="0"/>
              <a:t>Clear</a:t>
            </a:r>
          </a:p>
          <a:p>
            <a:pPr lvl="1"/>
            <a:r>
              <a:rPr lang="en-GB" dirty="0" smtClean="0"/>
              <a:t>Contemporaneous</a:t>
            </a:r>
          </a:p>
          <a:p>
            <a:pPr lvl="1"/>
            <a:r>
              <a:rPr lang="en-GB" dirty="0" smtClean="0"/>
              <a:t>Complete</a:t>
            </a:r>
          </a:p>
          <a:p>
            <a:pPr lvl="1"/>
            <a:r>
              <a:rPr lang="en-GB" dirty="0" smtClean="0"/>
              <a:t>Avoid jargon</a:t>
            </a:r>
          </a:p>
          <a:p>
            <a:pPr lvl="1"/>
            <a:r>
              <a:rPr lang="en-GB" dirty="0" smtClean="0"/>
              <a:t>Clear plan</a:t>
            </a:r>
          </a:p>
          <a:p>
            <a:pPr lvl="1"/>
            <a:r>
              <a:rPr lang="en-GB" dirty="0" smtClean="0"/>
              <a:t>Clear documentation of communication with patient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PHD confidentiality policy to be adhered.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95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Reception surfaces to be cleaned with disinfectant hourly </a:t>
            </a:r>
          </a:p>
          <a:p>
            <a:pPr lvl="1"/>
            <a:r>
              <a:rPr lang="en-GB" dirty="0" smtClean="0"/>
              <a:t>Includes all door handles from entrance to reception</a:t>
            </a:r>
          </a:p>
          <a:p>
            <a:r>
              <a:rPr lang="en-GB" dirty="0" smtClean="0"/>
              <a:t>Full decontamination cleaning of all used spaces after the clinic is completed before any other activity commences.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36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 times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10:00 to 16:00</a:t>
            </a:r>
          </a:p>
          <a:p>
            <a:r>
              <a:rPr lang="en-GB" dirty="0" smtClean="0"/>
              <a:t>30 minute appointments to allow for cleaning between cases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20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of clinic.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Forsyth House, Woodlands Road DL3 7PL</a:t>
            </a:r>
          </a:p>
          <a:p>
            <a:r>
              <a:rPr lang="en-GB" dirty="0" smtClean="0"/>
              <a:t>3 parking bays plus disabled parking available. </a:t>
            </a:r>
          </a:p>
          <a:p>
            <a:r>
              <a:rPr lang="en-GB" dirty="0" smtClean="0"/>
              <a:t>Site to be well signposted.  Signs to advise patients not to touch surfaces or use the toilet.</a:t>
            </a:r>
          </a:p>
          <a:p>
            <a:r>
              <a:rPr lang="en-GB" dirty="0" smtClean="0"/>
              <a:t>All doors to be left open so patients do not have to touch the doors.</a:t>
            </a:r>
          </a:p>
          <a:p>
            <a:r>
              <a:rPr lang="en-GB" dirty="0" smtClean="0"/>
              <a:t>Windows in waiting room open for </a:t>
            </a:r>
            <a:r>
              <a:rPr lang="en-GB" dirty="0" err="1" smtClean="0"/>
              <a:t>ventillation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All surfaces in waiting room must be wipe clean. </a:t>
            </a:r>
          </a:p>
          <a:p>
            <a:r>
              <a:rPr lang="en-GB" dirty="0" smtClean="0"/>
              <a:t>No leaflets/magazines to be left 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07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PHD infection control procedures to be followed.</a:t>
            </a:r>
          </a:p>
          <a:p>
            <a:r>
              <a:rPr lang="en-GB" dirty="0" smtClean="0"/>
              <a:t>Own clothes to be worn to work.</a:t>
            </a:r>
          </a:p>
          <a:p>
            <a:r>
              <a:rPr lang="en-GB" dirty="0" smtClean="0"/>
              <a:t>Scrubs to be changed into before the clinic begins.</a:t>
            </a:r>
          </a:p>
          <a:p>
            <a:r>
              <a:rPr lang="en-GB" dirty="0" smtClean="0"/>
              <a:t>PPE provided</a:t>
            </a:r>
          </a:p>
          <a:p>
            <a:pPr lvl="1"/>
            <a:r>
              <a:rPr lang="en-GB" dirty="0" smtClean="0"/>
              <a:t>Gloves</a:t>
            </a:r>
          </a:p>
          <a:p>
            <a:pPr lvl="1"/>
            <a:r>
              <a:rPr lang="en-GB" dirty="0" smtClean="0"/>
              <a:t>Plastic apron</a:t>
            </a:r>
          </a:p>
          <a:p>
            <a:pPr lvl="1"/>
            <a:r>
              <a:rPr lang="en-GB" dirty="0" smtClean="0"/>
              <a:t>Plastic glasses</a:t>
            </a:r>
          </a:p>
          <a:p>
            <a:pPr lvl="1"/>
            <a:r>
              <a:rPr lang="en-GB" dirty="0" smtClean="0"/>
              <a:t>Surgical mask/FP2 mask</a:t>
            </a:r>
          </a:p>
          <a:p>
            <a:r>
              <a:rPr lang="en-GB" dirty="0" smtClean="0"/>
              <a:t>PPE to be changed after every patient contact and room cleaned.</a:t>
            </a:r>
          </a:p>
          <a:p>
            <a:r>
              <a:rPr lang="en-GB" dirty="0" smtClean="0"/>
              <a:t>Ensure correct donning and doffing procedures are followed. </a:t>
            </a:r>
          </a:p>
          <a:p>
            <a:r>
              <a:rPr lang="en-GB" dirty="0" smtClean="0"/>
              <a:t>Clinician to change into own clothes for breaks and use communal areas.</a:t>
            </a:r>
          </a:p>
          <a:p>
            <a:r>
              <a:rPr lang="en-GB" dirty="0" smtClean="0"/>
              <a:t>Scrubs must be removed before leaving the consultation room and placed in a water soluble alginate bag, which should then be placed in a clear polythene bag and secure</a:t>
            </a:r>
          </a:p>
          <a:p>
            <a:r>
              <a:rPr lang="en-GB" dirty="0" smtClean="0"/>
              <a:t>Scrubs </a:t>
            </a:r>
            <a:r>
              <a:rPr lang="en-GB" dirty="0"/>
              <a:t>should be laundered:</a:t>
            </a:r>
          </a:p>
          <a:p>
            <a:pPr lvl="1"/>
            <a:r>
              <a:rPr lang="en-GB" dirty="0" smtClean="0"/>
              <a:t>separately </a:t>
            </a:r>
            <a:r>
              <a:rPr lang="en-GB" dirty="0"/>
              <a:t>from other household linen</a:t>
            </a:r>
            <a:r>
              <a:rPr lang="en-GB" dirty="0" smtClean="0"/>
              <a:t>;</a:t>
            </a:r>
          </a:p>
          <a:p>
            <a:pPr lvl="1"/>
            <a:r>
              <a:rPr lang="en-GB" dirty="0" smtClean="0"/>
              <a:t>Place the water soluble bag directly into the washing machine.</a:t>
            </a:r>
            <a:endParaRPr lang="en-GB" dirty="0"/>
          </a:p>
          <a:p>
            <a:pPr lvl="1"/>
            <a:r>
              <a:rPr lang="en-GB" dirty="0" smtClean="0"/>
              <a:t>in </a:t>
            </a:r>
            <a:r>
              <a:rPr lang="en-GB" dirty="0"/>
              <a:t>a load not more than half the machine capacity;</a:t>
            </a:r>
          </a:p>
          <a:p>
            <a:pPr lvl="1"/>
            <a:r>
              <a:rPr lang="en-GB" dirty="0" smtClean="0"/>
              <a:t>at </a:t>
            </a:r>
            <a:r>
              <a:rPr lang="en-GB" dirty="0"/>
              <a:t>the maximum temperature the fabric can tolerate, then ironed or tumbled-dried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32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Follow donning and doffing procedures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FP3 required if throat examination needed. These have been ordered but are not yet available. </a:t>
            </a:r>
          </a:p>
          <a:p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664394"/>
              </p:ext>
            </p:extLst>
          </p:nvPr>
        </p:nvGraphicFramePr>
        <p:xfrm>
          <a:off x="4644008" y="2636912"/>
          <a:ext cx="1584176" cy="1397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showAsIcon="1" r:id="rId3" imgW="914400" imgH="806400" progId="AcroExch.Document.DC">
                  <p:embed/>
                </p:oleObj>
              </mc:Choice>
              <mc:Fallback>
                <p:oleObj name="Acrobat Document" showAsIcon="1" r:id="rId3" imgW="914400" imgH="8064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4008" y="2636912"/>
                        <a:ext cx="1584176" cy="1397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01207"/>
              </p:ext>
            </p:extLst>
          </p:nvPr>
        </p:nvGraphicFramePr>
        <p:xfrm>
          <a:off x="2195736" y="2708920"/>
          <a:ext cx="1490464" cy="13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showAsIcon="1" r:id="rId5" imgW="914400" imgH="806400" progId="AcroExch.Document.DC">
                  <p:embed/>
                </p:oleObj>
              </mc:Choice>
              <mc:Fallback>
                <p:oleObj name="Acrobat Document" showAsIcon="1" r:id="rId5" imgW="914400" imgH="8064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2708920"/>
                        <a:ext cx="1490464" cy="1314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502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pathway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Patient approaches reception desk, checked in and advised to put on a mask.</a:t>
            </a:r>
          </a:p>
          <a:p>
            <a:r>
              <a:rPr lang="en-GB" dirty="0" smtClean="0"/>
              <a:t>Patient takes a seat in waiting room.</a:t>
            </a:r>
          </a:p>
          <a:p>
            <a:r>
              <a:rPr lang="en-GB" dirty="0" smtClean="0"/>
              <a:t>Clinician reviews records BEFORE the patient enters the room</a:t>
            </a:r>
          </a:p>
          <a:p>
            <a:r>
              <a:rPr lang="en-GB" dirty="0" smtClean="0"/>
              <a:t>Clinician calls patient into the room, introduces self and proceeds with physical assessment</a:t>
            </a:r>
          </a:p>
          <a:p>
            <a:r>
              <a:rPr lang="en-GB" dirty="0" smtClean="0"/>
              <a:t>Management discussed and patient leaves wearing the mask.</a:t>
            </a:r>
          </a:p>
          <a:p>
            <a:r>
              <a:rPr lang="en-GB" dirty="0" smtClean="0"/>
              <a:t>Room to be cleaned by clinician between cases.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71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 275"/>
          <p:cNvGrpSpPr/>
          <p:nvPr/>
        </p:nvGrpSpPr>
        <p:grpSpPr>
          <a:xfrm>
            <a:off x="3502355" y="116630"/>
            <a:ext cx="2437799" cy="648077"/>
            <a:chOff x="0" y="0"/>
            <a:chExt cx="2437797" cy="648075"/>
          </a:xfrm>
        </p:grpSpPr>
        <p:sp>
          <p:nvSpPr>
            <p:cNvPr id="273" name="Shape 273"/>
            <p:cNvSpPr/>
            <p:nvPr/>
          </p:nvSpPr>
          <p:spPr>
            <a:xfrm>
              <a:off x="-1" y="-1"/>
              <a:ext cx="2437799" cy="648077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-1" y="68766"/>
              <a:ext cx="2437799" cy="51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Primary Care Assessment of ADULTS with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Covid-19 Related Symptoms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(Virtual Consultation - Video if possible)</a:t>
              </a:r>
            </a:p>
          </p:txBody>
        </p:sp>
      </p:grpSp>
      <p:grpSp>
        <p:nvGrpSpPr>
          <p:cNvPr id="278" name="Group 278"/>
          <p:cNvGrpSpPr/>
          <p:nvPr/>
        </p:nvGrpSpPr>
        <p:grpSpPr>
          <a:xfrm>
            <a:off x="1119471" y="1131072"/>
            <a:ext cx="1404637" cy="1385285"/>
            <a:chOff x="0" y="0"/>
            <a:chExt cx="1404636" cy="1385284"/>
          </a:xfrm>
        </p:grpSpPr>
        <p:sp>
          <p:nvSpPr>
            <p:cNvPr id="276" name="Shape 276"/>
            <p:cNvSpPr/>
            <p:nvPr/>
          </p:nvSpPr>
          <p:spPr>
            <a:xfrm>
              <a:off x="0" y="0"/>
              <a:ext cx="1404637" cy="1385285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7624" y="50021"/>
              <a:ext cx="1269388" cy="1285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</a:defRPr>
              </a:pPr>
              <a:r>
                <a:t>Green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No significant dyspnoea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No Wheeze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Mild symptoms apart from fever &gt;37.8c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Symptoms not significantly deteriorating</a:t>
              </a:r>
            </a:p>
          </p:txBody>
        </p:sp>
      </p:grpSp>
      <p:grpSp>
        <p:nvGrpSpPr>
          <p:cNvPr id="281" name="Group 281"/>
          <p:cNvGrpSpPr/>
          <p:nvPr/>
        </p:nvGrpSpPr>
        <p:grpSpPr>
          <a:xfrm>
            <a:off x="3950427" y="973307"/>
            <a:ext cx="1738671" cy="1568472"/>
            <a:chOff x="0" y="0"/>
            <a:chExt cx="1738670" cy="1568470"/>
          </a:xfrm>
        </p:grpSpPr>
        <p:sp>
          <p:nvSpPr>
            <p:cNvPr id="279" name="Shape 279"/>
            <p:cNvSpPr/>
            <p:nvPr/>
          </p:nvSpPr>
          <p:spPr>
            <a:xfrm>
              <a:off x="0" y="-1"/>
              <a:ext cx="1738671" cy="1568472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76565" y="78116"/>
              <a:ext cx="1585538" cy="1412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</a:defRPr>
              </a:pPr>
              <a:r>
                <a:t>Amber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Mild to moderate chest tightness/wheeze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Breathless on 1 flight of stairs or &lt;50metres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Faint/dizzy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Significant headache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Significant reduction in fluid intake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Other clinical concerns</a:t>
              </a:r>
            </a:p>
          </p:txBody>
        </p:sp>
      </p:grpSp>
      <p:grpSp>
        <p:nvGrpSpPr>
          <p:cNvPr id="284" name="Group 284"/>
          <p:cNvGrpSpPr/>
          <p:nvPr/>
        </p:nvGrpSpPr>
        <p:grpSpPr>
          <a:xfrm>
            <a:off x="6948264" y="973308"/>
            <a:ext cx="1593367" cy="1449711"/>
            <a:chOff x="0" y="0"/>
            <a:chExt cx="1593365" cy="1449709"/>
          </a:xfrm>
        </p:grpSpPr>
        <p:sp>
          <p:nvSpPr>
            <p:cNvPr id="282" name="Shape 282"/>
            <p:cNvSpPr/>
            <p:nvPr/>
          </p:nvSpPr>
          <p:spPr>
            <a:xfrm>
              <a:off x="0" y="0"/>
              <a:ext cx="1593366" cy="144971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70768" y="82235"/>
              <a:ext cx="1451830" cy="1285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</a:defRPr>
              </a:pPr>
              <a:r>
                <a:t>Red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Severe shortness of breath or wheeze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Severe chest pains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Extreme faintness or collapse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Signs of sepsis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t>Cardiac sounding symptoms</a:t>
              </a:r>
            </a:p>
          </p:txBody>
        </p:sp>
      </p:grpSp>
      <p:grpSp>
        <p:nvGrpSpPr>
          <p:cNvPr id="287" name="Group 287"/>
          <p:cNvGrpSpPr/>
          <p:nvPr/>
        </p:nvGrpSpPr>
        <p:grpSpPr>
          <a:xfrm>
            <a:off x="6462666" y="2611126"/>
            <a:ext cx="2483368" cy="958488"/>
            <a:chOff x="-451917" y="-165233"/>
            <a:chExt cx="2483365" cy="958487"/>
          </a:xfrm>
        </p:grpSpPr>
        <p:sp>
          <p:nvSpPr>
            <p:cNvPr id="285" name="Shape 285"/>
            <p:cNvSpPr/>
            <p:nvPr/>
          </p:nvSpPr>
          <p:spPr>
            <a:xfrm>
              <a:off x="-451917" y="-165233"/>
              <a:ext cx="2483365" cy="958487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-287848" y="23538"/>
              <a:ext cx="2169429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r>
                <a:rPr lang="en-GB" dirty="0" smtClean="0"/>
                <a:t>If appropriate </a:t>
              </a:r>
              <a:r>
                <a:rPr dirty="0" smtClean="0"/>
                <a:t>Emergency </a:t>
              </a:r>
              <a:r>
                <a:rPr dirty="0"/>
                <a:t>Hospital </a:t>
              </a:r>
              <a:r>
                <a:rPr dirty="0" smtClean="0"/>
                <a:t>Assessment</a:t>
              </a:r>
              <a:r>
                <a:rPr lang="en-GB" dirty="0" smtClean="0"/>
                <a:t> via ED</a:t>
              </a:r>
              <a:endParaRPr dirty="0"/>
            </a:p>
          </p:txBody>
        </p:sp>
      </p:grpSp>
      <p:grpSp>
        <p:nvGrpSpPr>
          <p:cNvPr id="290" name="Group 290"/>
          <p:cNvGrpSpPr/>
          <p:nvPr/>
        </p:nvGrpSpPr>
        <p:grpSpPr>
          <a:xfrm>
            <a:off x="1031762" y="3512942"/>
            <a:ext cx="1477618" cy="1591655"/>
            <a:chOff x="0" y="0"/>
            <a:chExt cx="1477616" cy="1591654"/>
          </a:xfrm>
        </p:grpSpPr>
        <p:sp>
          <p:nvSpPr>
            <p:cNvPr id="288" name="Shape 288"/>
            <p:cNvSpPr/>
            <p:nvPr/>
          </p:nvSpPr>
          <p:spPr>
            <a:xfrm>
              <a:off x="0" y="-1"/>
              <a:ext cx="1477617" cy="15916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72130" y="38905"/>
              <a:ext cx="1333356" cy="1513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100" b="1">
                  <a:solidFill>
                    <a:srgbClr val="FFFFFF"/>
                  </a:solidFill>
                </a:defRPr>
              </a:pPr>
              <a:r>
                <a:t>Higher Risk Age &amp; Comorbidities?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Age&gt;50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Comorbidities 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eg Diabetes/HTN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Cancer/COPD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Other significant disease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Other clinical concerns</a:t>
              </a:r>
            </a:p>
          </p:txBody>
        </p:sp>
      </p:grpSp>
      <p:grpSp>
        <p:nvGrpSpPr>
          <p:cNvPr id="293" name="Group 293"/>
          <p:cNvGrpSpPr/>
          <p:nvPr/>
        </p:nvGrpSpPr>
        <p:grpSpPr>
          <a:xfrm>
            <a:off x="4130447" y="2801145"/>
            <a:ext cx="1378631" cy="1043939"/>
            <a:chOff x="0" y="0"/>
            <a:chExt cx="1378629" cy="1043938"/>
          </a:xfrm>
        </p:grpSpPr>
        <p:sp>
          <p:nvSpPr>
            <p:cNvPr id="291" name="Shape 291"/>
            <p:cNvSpPr/>
            <p:nvPr/>
          </p:nvSpPr>
          <p:spPr>
            <a:xfrm>
              <a:off x="0" y="17911"/>
              <a:ext cx="1378630" cy="1008115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0" y="0"/>
              <a:ext cx="1378630" cy="1043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1200" b="1">
                  <a:solidFill>
                    <a:srgbClr val="FFFFFF"/>
                  </a:solidFill>
                </a:defRPr>
              </a:pPr>
              <a:r>
                <a:t>Assessment Options </a:t>
              </a:r>
            </a:p>
            <a:p>
              <a:pPr marL="171450" indent="-171450" algn="ctr">
                <a:buSzPct val="100000"/>
                <a:buFont typeface="Arial"/>
                <a:buChar char="•"/>
                <a:defRPr sz="1000">
                  <a:solidFill>
                    <a:srgbClr val="FFFFFF"/>
                  </a:solidFill>
                </a:defRPr>
              </a:pPr>
              <a:r>
                <a:t>Observations </a:t>
              </a:r>
            </a:p>
            <a:p>
              <a:pPr marL="171450" indent="-171450" algn="ctr">
                <a:buSzPct val="100000"/>
                <a:buFont typeface="Arial"/>
                <a:buChar char="•"/>
                <a:defRPr sz="1000">
                  <a:solidFill>
                    <a:srgbClr val="FFFFFF"/>
                  </a:solidFill>
                </a:defRPr>
              </a:pPr>
              <a:r>
                <a:t>Clinic</a:t>
              </a:r>
            </a:p>
            <a:p>
              <a:pPr marL="171450" indent="-171450" algn="ctr">
                <a:buSzPct val="100000"/>
                <a:buFont typeface="Arial"/>
                <a:buChar char="•"/>
                <a:defRPr sz="1000">
                  <a:solidFill>
                    <a:srgbClr val="FFFFFF"/>
                  </a:solidFill>
                </a:defRPr>
              </a:pPr>
              <a:r>
                <a:t>Home Visit</a:t>
              </a:r>
            </a:p>
          </p:txBody>
        </p:sp>
      </p:grpSp>
      <p:grpSp>
        <p:nvGrpSpPr>
          <p:cNvPr id="296" name="Group 296"/>
          <p:cNvGrpSpPr/>
          <p:nvPr/>
        </p:nvGrpSpPr>
        <p:grpSpPr>
          <a:xfrm>
            <a:off x="272584" y="5683767"/>
            <a:ext cx="1080124" cy="941851"/>
            <a:chOff x="0" y="0"/>
            <a:chExt cx="1080122" cy="941849"/>
          </a:xfrm>
        </p:grpSpPr>
        <p:sp>
          <p:nvSpPr>
            <p:cNvPr id="294" name="Shape 294"/>
            <p:cNvSpPr/>
            <p:nvPr/>
          </p:nvSpPr>
          <p:spPr>
            <a:xfrm>
              <a:off x="-1" y="0"/>
              <a:ext cx="1080124" cy="9418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45976" y="196604"/>
              <a:ext cx="988169" cy="548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100" b="1">
                  <a:solidFill>
                    <a:srgbClr val="FFFFFF"/>
                  </a:solidFill>
                </a:defRPr>
              </a:pPr>
              <a:r>
                <a:t>Self Manage </a:t>
              </a:r>
              <a:r>
                <a:rPr b="0"/>
                <a:t>and Safety Net</a:t>
              </a:r>
            </a:p>
          </p:txBody>
        </p:sp>
      </p:grpSp>
      <p:grpSp>
        <p:nvGrpSpPr>
          <p:cNvPr id="299" name="Group 299"/>
          <p:cNvGrpSpPr/>
          <p:nvPr/>
        </p:nvGrpSpPr>
        <p:grpSpPr>
          <a:xfrm>
            <a:off x="1753227" y="5326110"/>
            <a:ext cx="1435120" cy="1531890"/>
            <a:chOff x="0" y="0"/>
            <a:chExt cx="1313583" cy="1209038"/>
          </a:xfrm>
        </p:grpSpPr>
        <p:sp>
          <p:nvSpPr>
            <p:cNvPr id="297" name="Shape 297"/>
            <p:cNvSpPr/>
            <p:nvPr/>
          </p:nvSpPr>
          <p:spPr>
            <a:xfrm>
              <a:off x="0" y="64457"/>
              <a:ext cx="1313584" cy="10801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52726" y="0"/>
              <a:ext cx="1208131" cy="12090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100">
                  <a:solidFill>
                    <a:srgbClr val="FFFFFF"/>
                  </a:solidFill>
                </a:defRPr>
              </a:pPr>
              <a:endParaRPr dirty="0"/>
            </a:p>
            <a:p>
              <a:pPr algn="ctr">
                <a:defRPr sz="1100" b="1">
                  <a:solidFill>
                    <a:srgbClr val="FFFFFF"/>
                  </a:solidFill>
                </a:defRPr>
              </a:pPr>
              <a:r>
                <a:rPr dirty="0"/>
                <a:t>COMMUNITY COVID FOLLOW UP PATHWAY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dirty="0"/>
                <a:t>Safety Net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dirty="0"/>
                <a:t>Telephone/Text Message  contact at day 7 and day 10</a:t>
              </a:r>
            </a:p>
          </p:txBody>
        </p:sp>
      </p:grpSp>
      <p:grpSp>
        <p:nvGrpSpPr>
          <p:cNvPr id="302" name="Group 302"/>
          <p:cNvGrpSpPr/>
          <p:nvPr/>
        </p:nvGrpSpPr>
        <p:grpSpPr>
          <a:xfrm>
            <a:off x="7380312" y="4369846"/>
            <a:ext cx="1321579" cy="1349027"/>
            <a:chOff x="0" y="0"/>
            <a:chExt cx="1321577" cy="1349025"/>
          </a:xfrm>
        </p:grpSpPr>
        <p:sp>
          <p:nvSpPr>
            <p:cNvPr id="300" name="Shape 300"/>
            <p:cNvSpPr/>
            <p:nvPr/>
          </p:nvSpPr>
          <p:spPr>
            <a:xfrm>
              <a:off x="0" y="0"/>
              <a:ext cx="1321578" cy="13490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64513" y="31890"/>
              <a:ext cx="1192551" cy="1285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</a:defRPr>
              </a:pPr>
              <a:r>
                <a:t>Red Flag Assessment</a:t>
              </a:r>
            </a:p>
            <a:p>
              <a:pPr algn="ctr">
                <a:defRPr sz="1000" b="1">
                  <a:solidFill>
                    <a:srgbClr val="FFFFFF"/>
                  </a:solidFill>
                </a:defRPr>
              </a:pPr>
              <a:r>
                <a:t>Sats &lt;92%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Severe breathlessness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Signs of sepsis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Other emergency signs</a:t>
              </a:r>
            </a:p>
          </p:txBody>
        </p:sp>
      </p:grpSp>
      <p:grpSp>
        <p:nvGrpSpPr>
          <p:cNvPr id="305" name="Group 305"/>
          <p:cNvGrpSpPr/>
          <p:nvPr/>
        </p:nvGrpSpPr>
        <p:grpSpPr>
          <a:xfrm>
            <a:off x="3635895" y="4334223"/>
            <a:ext cx="1368155" cy="1183011"/>
            <a:chOff x="0" y="0"/>
            <a:chExt cx="1368154" cy="1183009"/>
          </a:xfrm>
        </p:grpSpPr>
        <p:sp>
          <p:nvSpPr>
            <p:cNvPr id="303" name="Shape 303"/>
            <p:cNvSpPr/>
            <p:nvPr/>
          </p:nvSpPr>
          <p:spPr>
            <a:xfrm>
              <a:off x="-1" y="0"/>
              <a:ext cx="1368156" cy="11830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57750" y="18734"/>
              <a:ext cx="1252654" cy="1145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</a:defRPr>
              </a:pPr>
              <a:r>
                <a:t>Acceptable Assessment</a:t>
              </a:r>
            </a:p>
            <a:p>
              <a:pPr algn="ctr">
                <a:defRPr sz="1000" b="1">
                  <a:solidFill>
                    <a:srgbClr val="FFFFFF"/>
                  </a:solidFill>
                </a:defRPr>
              </a:pPr>
              <a:r>
                <a:t>Sats &gt; 94%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HR&lt;100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RR &lt;20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No other significant red flags</a:t>
              </a:r>
            </a:p>
          </p:txBody>
        </p:sp>
      </p:grpSp>
      <p:grpSp>
        <p:nvGrpSpPr>
          <p:cNvPr id="308" name="Group 308"/>
          <p:cNvGrpSpPr/>
          <p:nvPr/>
        </p:nvGrpSpPr>
        <p:grpSpPr>
          <a:xfrm>
            <a:off x="5475397" y="4244959"/>
            <a:ext cx="1439191" cy="1473915"/>
            <a:chOff x="0" y="0"/>
            <a:chExt cx="1439189" cy="1473914"/>
          </a:xfrm>
        </p:grpSpPr>
        <p:sp>
          <p:nvSpPr>
            <p:cNvPr id="306" name="Shape 306"/>
            <p:cNvSpPr/>
            <p:nvPr/>
          </p:nvSpPr>
          <p:spPr>
            <a:xfrm>
              <a:off x="0" y="-1"/>
              <a:ext cx="1439190" cy="14739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70255" y="94336"/>
              <a:ext cx="1298679" cy="1285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</a:defRPr>
              </a:pPr>
              <a:r>
                <a:t>Intermediate Assessment</a:t>
              </a:r>
            </a:p>
            <a:p>
              <a:pPr algn="ctr">
                <a:defRPr sz="1000" b="1">
                  <a:solidFill>
                    <a:srgbClr val="FFFFFF"/>
                  </a:solidFill>
                </a:defRPr>
              </a:pPr>
              <a:r>
                <a:t>Sats 92-94%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RR&gt;20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HR&gt;100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Deteriorating symptoms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Clinician concerned</a:t>
              </a:r>
            </a:p>
          </p:txBody>
        </p:sp>
      </p:grpSp>
      <p:sp>
        <p:nvSpPr>
          <p:cNvPr id="309" name="Shape 309"/>
          <p:cNvSpPr/>
          <p:nvPr/>
        </p:nvSpPr>
        <p:spPr>
          <a:xfrm flipH="1">
            <a:off x="1821788" y="764704"/>
            <a:ext cx="1680569" cy="366369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5590587" y="764703"/>
            <a:ext cx="2154360" cy="208606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4819760" y="2554458"/>
            <a:ext cx="2" cy="113337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704348" y="2423016"/>
            <a:ext cx="2" cy="353346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3" name="Shape 313"/>
          <p:cNvSpPr/>
          <p:nvPr/>
        </p:nvSpPr>
        <p:spPr>
          <a:xfrm flipV="1">
            <a:off x="6732240" y="4653136"/>
            <a:ext cx="72010" cy="504058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16" name="Group 316"/>
          <p:cNvGrpSpPr/>
          <p:nvPr/>
        </p:nvGrpSpPr>
        <p:grpSpPr>
          <a:xfrm>
            <a:off x="5150875" y="6154688"/>
            <a:ext cx="2088236" cy="514673"/>
            <a:chOff x="0" y="-1"/>
            <a:chExt cx="2088234" cy="514672"/>
          </a:xfrm>
        </p:grpSpPr>
        <p:sp>
          <p:nvSpPr>
            <p:cNvPr id="314" name="Shape 314"/>
            <p:cNvSpPr/>
            <p:nvPr/>
          </p:nvSpPr>
          <p:spPr>
            <a:xfrm>
              <a:off x="0" y="-1"/>
              <a:ext cx="2088234" cy="5146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25124" y="134225"/>
              <a:ext cx="2037985" cy="246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</a:defRPr>
              </a:lvl1pPr>
            </a:lstStyle>
            <a:p>
              <a:r>
                <a:rPr lang="en-GB" dirty="0" smtClean="0"/>
                <a:t>Discuss with acute medic on call</a:t>
              </a:r>
              <a:endParaRPr dirty="0"/>
            </a:p>
          </p:txBody>
        </p:sp>
      </p:grpSp>
      <p:sp>
        <p:nvSpPr>
          <p:cNvPr id="317" name="Shape 317"/>
          <p:cNvSpPr/>
          <p:nvPr/>
        </p:nvSpPr>
        <p:spPr>
          <a:xfrm>
            <a:off x="4075422" y="4005064"/>
            <a:ext cx="3965679" cy="2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4075422" y="4005062"/>
            <a:ext cx="2" cy="329162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8041099" y="4005064"/>
            <a:ext cx="2" cy="364786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0" name="Shape 320"/>
          <p:cNvSpPr/>
          <p:nvPr/>
        </p:nvSpPr>
        <p:spPr>
          <a:xfrm flipH="1">
            <a:off x="6194990" y="5731652"/>
            <a:ext cx="2" cy="410338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1" name="Shape 321"/>
          <p:cNvSpPr/>
          <p:nvPr/>
        </p:nvSpPr>
        <p:spPr>
          <a:xfrm flipV="1">
            <a:off x="8430006" y="3517801"/>
            <a:ext cx="2" cy="909794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24" name="Group 324"/>
          <p:cNvGrpSpPr/>
          <p:nvPr/>
        </p:nvGrpSpPr>
        <p:grpSpPr>
          <a:xfrm>
            <a:off x="6372198" y="116629"/>
            <a:ext cx="2329692" cy="739670"/>
            <a:chOff x="0" y="-1"/>
            <a:chExt cx="2329690" cy="739668"/>
          </a:xfrm>
        </p:grpSpPr>
        <p:sp>
          <p:nvSpPr>
            <p:cNvPr id="322" name="Shape 322"/>
            <p:cNvSpPr/>
            <p:nvPr/>
          </p:nvSpPr>
          <p:spPr>
            <a:xfrm>
              <a:off x="-1" y="-2"/>
              <a:ext cx="2329691" cy="7396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-1" y="19312"/>
              <a:ext cx="2329691" cy="701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100"/>
              </a:lvl1pPr>
            </a:lstStyle>
            <a:p>
              <a:r>
                <a:t>ALWAYS USE CLINICAL JUDGEMENT TO SUPPLEMENT PATHWAY – CLINICAL JUDGEMENT OVER-RIDES PATHWAY</a:t>
              </a:r>
            </a:p>
          </p:txBody>
        </p:sp>
      </p:grpSp>
      <p:grpSp>
        <p:nvGrpSpPr>
          <p:cNvPr id="327" name="Group 327"/>
          <p:cNvGrpSpPr/>
          <p:nvPr/>
        </p:nvGrpSpPr>
        <p:grpSpPr>
          <a:xfrm>
            <a:off x="467543" y="260548"/>
            <a:ext cx="2088236" cy="396238"/>
            <a:chOff x="0" y="0"/>
            <a:chExt cx="2088234" cy="396237"/>
          </a:xfrm>
        </p:grpSpPr>
        <p:sp>
          <p:nvSpPr>
            <p:cNvPr id="325" name="Shape 325"/>
            <p:cNvSpPr/>
            <p:nvPr/>
          </p:nvSpPr>
          <p:spPr>
            <a:xfrm>
              <a:off x="0" y="97"/>
              <a:ext cx="2088235" cy="39604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0" y="-1"/>
              <a:ext cx="2088235" cy="396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100"/>
              </a:lvl1pPr>
            </a:lstStyle>
            <a:p>
              <a:r>
                <a:t>Be alert to non-Covid19 presentations of severe illness</a:t>
              </a:r>
            </a:p>
          </p:txBody>
        </p:sp>
      </p:grpSp>
      <p:sp>
        <p:nvSpPr>
          <p:cNvPr id="328" name="Shape 328"/>
          <p:cNvSpPr/>
          <p:nvPr/>
        </p:nvSpPr>
        <p:spPr>
          <a:xfrm>
            <a:off x="1013470" y="5281281"/>
            <a:ext cx="363898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/>
            </a:lvl1pPr>
          </a:lstStyle>
          <a:p>
            <a:r>
              <a:t>No</a:t>
            </a:r>
          </a:p>
        </p:txBody>
      </p:sp>
      <p:sp>
        <p:nvSpPr>
          <p:cNvPr id="329" name="Shape 329"/>
          <p:cNvSpPr/>
          <p:nvPr/>
        </p:nvSpPr>
        <p:spPr>
          <a:xfrm>
            <a:off x="1958844" y="5227320"/>
            <a:ext cx="363897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/>
            </a:lvl1pPr>
          </a:lstStyle>
          <a:p>
            <a:r>
              <a:t>Yes</a:t>
            </a:r>
          </a:p>
        </p:txBody>
      </p:sp>
      <p:sp>
        <p:nvSpPr>
          <p:cNvPr id="330" name="Shape 330"/>
          <p:cNvSpPr/>
          <p:nvPr/>
        </p:nvSpPr>
        <p:spPr>
          <a:xfrm>
            <a:off x="6233990" y="4005062"/>
            <a:ext cx="2" cy="239896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4819762" y="3827169"/>
            <a:ext cx="2" cy="177896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4819760" y="764702"/>
            <a:ext cx="2" cy="208606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35" name="Group 335"/>
          <p:cNvGrpSpPr/>
          <p:nvPr/>
        </p:nvGrpSpPr>
        <p:grpSpPr>
          <a:xfrm>
            <a:off x="1168260" y="2832704"/>
            <a:ext cx="1235511" cy="394131"/>
            <a:chOff x="0" y="0"/>
            <a:chExt cx="1235510" cy="394130"/>
          </a:xfrm>
        </p:grpSpPr>
        <p:sp>
          <p:nvSpPr>
            <p:cNvPr id="333" name="Shape 333"/>
            <p:cNvSpPr/>
            <p:nvPr/>
          </p:nvSpPr>
          <p:spPr>
            <a:xfrm>
              <a:off x="-1" y="-1"/>
              <a:ext cx="1235512" cy="394131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-1" y="11643"/>
              <a:ext cx="1235512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t>Needs Further Assessment?</a:t>
              </a:r>
            </a:p>
          </p:txBody>
        </p:sp>
      </p:grpSp>
      <p:sp>
        <p:nvSpPr>
          <p:cNvPr id="336" name="Shape 336"/>
          <p:cNvSpPr/>
          <p:nvPr/>
        </p:nvSpPr>
        <p:spPr>
          <a:xfrm flipH="1">
            <a:off x="1792236" y="2528865"/>
            <a:ext cx="8638" cy="291143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7" name="Shape 337"/>
          <p:cNvSpPr/>
          <p:nvPr/>
        </p:nvSpPr>
        <p:spPr>
          <a:xfrm flipH="1">
            <a:off x="1780333" y="3239503"/>
            <a:ext cx="3151" cy="260741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1571278" y="2519582"/>
            <a:ext cx="363898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/>
            </a:lvl1pPr>
          </a:lstStyle>
          <a:p>
            <a:r>
              <a:t>No</a:t>
            </a:r>
          </a:p>
        </p:txBody>
      </p:sp>
      <p:sp>
        <p:nvSpPr>
          <p:cNvPr id="339" name="Shape 339"/>
          <p:cNvSpPr/>
          <p:nvPr/>
        </p:nvSpPr>
        <p:spPr>
          <a:xfrm>
            <a:off x="2403769" y="3029771"/>
            <a:ext cx="1671653" cy="89048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3090503" y="2951182"/>
            <a:ext cx="363898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/>
            </a:lvl1pPr>
          </a:lstStyle>
          <a:p>
            <a:r>
              <a:t>Yes</a:t>
            </a:r>
          </a:p>
        </p:txBody>
      </p:sp>
      <p:sp>
        <p:nvSpPr>
          <p:cNvPr id="341" name="Shape 341"/>
          <p:cNvSpPr/>
          <p:nvPr/>
        </p:nvSpPr>
        <p:spPr>
          <a:xfrm flipH="1">
            <a:off x="1063616" y="5117110"/>
            <a:ext cx="287472" cy="553958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103809" y="5117110"/>
            <a:ext cx="152353" cy="369561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45" name="Group 345"/>
          <p:cNvGrpSpPr/>
          <p:nvPr/>
        </p:nvGrpSpPr>
        <p:grpSpPr>
          <a:xfrm>
            <a:off x="3654068" y="5942085"/>
            <a:ext cx="967845" cy="790555"/>
            <a:chOff x="0" y="0"/>
            <a:chExt cx="967844" cy="790553"/>
          </a:xfrm>
        </p:grpSpPr>
        <p:sp>
          <p:nvSpPr>
            <p:cNvPr id="343" name="Shape 343"/>
            <p:cNvSpPr/>
            <p:nvPr/>
          </p:nvSpPr>
          <p:spPr>
            <a:xfrm>
              <a:off x="-1" y="-1"/>
              <a:ext cx="967845" cy="79055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-1" y="305"/>
              <a:ext cx="967845" cy="789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t>Clinician  concerned patient needs hospital assessment</a:t>
              </a:r>
            </a:p>
          </p:txBody>
        </p:sp>
      </p:grpSp>
      <p:sp>
        <p:nvSpPr>
          <p:cNvPr id="346" name="Shape 346"/>
          <p:cNvSpPr/>
          <p:nvPr/>
        </p:nvSpPr>
        <p:spPr>
          <a:xfrm flipH="1">
            <a:off x="4137990" y="5517231"/>
            <a:ext cx="3" cy="424855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4634748" y="6355391"/>
            <a:ext cx="503429" cy="18275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8" name="Shape 348"/>
          <p:cNvSpPr/>
          <p:nvPr/>
        </p:nvSpPr>
        <p:spPr>
          <a:xfrm flipH="1" flipV="1">
            <a:off x="2508504" y="4941089"/>
            <a:ext cx="1153370" cy="988299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2854063" y="5031032"/>
            <a:ext cx="363897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/>
            </a:lvl1pPr>
          </a:lstStyle>
          <a:p>
            <a:r>
              <a:t>No</a:t>
            </a:r>
          </a:p>
        </p:txBody>
      </p:sp>
      <p:sp>
        <p:nvSpPr>
          <p:cNvPr id="350" name="Shape 350"/>
          <p:cNvSpPr/>
          <p:nvPr/>
        </p:nvSpPr>
        <p:spPr>
          <a:xfrm>
            <a:off x="4637813" y="6139951"/>
            <a:ext cx="363898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/>
            </a:lvl1pPr>
          </a:lstStyle>
          <a:p>
            <a: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728989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Green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Avoid physical assessment</a:t>
            </a:r>
          </a:p>
          <a:p>
            <a:r>
              <a:rPr lang="en-GB" dirty="0" smtClean="0"/>
              <a:t>Self isolate 7 days</a:t>
            </a:r>
          </a:p>
          <a:p>
            <a:r>
              <a:rPr lang="en-GB" dirty="0" smtClean="0"/>
              <a:t>Household to self isolate 14 </a:t>
            </a:r>
          </a:p>
          <a:p>
            <a:pPr marL="0" indent="0">
              <a:buNone/>
            </a:pPr>
            <a:r>
              <a:rPr lang="en-GB" dirty="0" smtClean="0"/>
              <a:t>days</a:t>
            </a:r>
          </a:p>
          <a:p>
            <a:r>
              <a:rPr lang="en-GB" dirty="0" smtClean="0"/>
              <a:t>Safety net</a:t>
            </a:r>
          </a:p>
          <a:p>
            <a:r>
              <a:rPr lang="en-GB" dirty="0" smtClean="0"/>
              <a:t>If in vulnerable group telephone review at 7 days.</a:t>
            </a:r>
            <a:endParaRPr lang="en-GB" dirty="0"/>
          </a:p>
        </p:txBody>
      </p:sp>
      <p:grpSp>
        <p:nvGrpSpPr>
          <p:cNvPr id="4" name="Group 123"/>
          <p:cNvGrpSpPr/>
          <p:nvPr/>
        </p:nvGrpSpPr>
        <p:grpSpPr>
          <a:xfrm>
            <a:off x="6064563" y="1544981"/>
            <a:ext cx="2772789" cy="2682305"/>
            <a:chOff x="5683365" y="1194351"/>
            <a:chExt cx="1404635" cy="1385284"/>
          </a:xfrm>
        </p:grpSpPr>
        <p:sp>
          <p:nvSpPr>
            <p:cNvPr id="5" name="Shape 121"/>
            <p:cNvSpPr/>
            <p:nvPr/>
          </p:nvSpPr>
          <p:spPr>
            <a:xfrm>
              <a:off x="5683365" y="1194351"/>
              <a:ext cx="1404635" cy="138528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Shape 122"/>
            <p:cNvSpPr/>
            <p:nvPr/>
          </p:nvSpPr>
          <p:spPr>
            <a:xfrm>
              <a:off x="5739015" y="1473718"/>
              <a:ext cx="1269386" cy="826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</a:defRPr>
              </a:pPr>
              <a:r>
                <a:rPr sz="1400" dirty="0"/>
                <a:t>Green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sz="1400" dirty="0"/>
                <a:t>No significant </a:t>
              </a:r>
              <a:r>
                <a:rPr sz="1400" dirty="0" err="1"/>
                <a:t>dyspnoea</a:t>
              </a:r>
              <a:endParaRPr sz="1400" dirty="0"/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sz="1400" dirty="0"/>
                <a:t>No Wheeze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sz="1400" dirty="0"/>
                <a:t>Mild symptoms apart from fever &gt;37.8c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sz="1400" dirty="0"/>
                <a:t>Symptoms not significantly deteriorating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824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Amber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072"/>
            <a:ext cx="8229600" cy="579931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Physical assessment considered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sz="2800" dirty="0" smtClean="0"/>
          </a:p>
          <a:p>
            <a:r>
              <a:rPr lang="en-GB" sz="2800" dirty="0" smtClean="0"/>
              <a:t>If managed at home needs safety netting carefully. Call to review at 7 days.</a:t>
            </a:r>
          </a:p>
          <a:p>
            <a:r>
              <a:rPr lang="en-GB" sz="2800" dirty="0" smtClean="0"/>
              <a:t>Self isolation 7 days (14 days for household)</a:t>
            </a:r>
          </a:p>
          <a:p>
            <a:r>
              <a:rPr lang="en-GB" sz="2800" dirty="0" smtClean="0"/>
              <a:t>If unsure regards admission to discuss with acute medic at DMH</a:t>
            </a:r>
          </a:p>
          <a:p>
            <a:r>
              <a:rPr lang="en-GB" sz="2800" dirty="0" smtClean="0"/>
              <a:t>Consider Rockwood frailty score and advanced care plans</a:t>
            </a:r>
          </a:p>
          <a:p>
            <a:r>
              <a:rPr lang="en-GB" sz="2800" dirty="0" smtClean="0"/>
              <a:t>For admission send patient directly to ED.</a:t>
            </a:r>
          </a:p>
          <a:p>
            <a:endParaRPr lang="en-GB" sz="2800" dirty="0"/>
          </a:p>
        </p:txBody>
      </p:sp>
      <p:grpSp>
        <p:nvGrpSpPr>
          <p:cNvPr id="4" name="Group 126"/>
          <p:cNvGrpSpPr/>
          <p:nvPr/>
        </p:nvGrpSpPr>
        <p:grpSpPr>
          <a:xfrm>
            <a:off x="6516216" y="1291471"/>
            <a:ext cx="2306204" cy="1993513"/>
            <a:chOff x="0" y="0"/>
            <a:chExt cx="1738668" cy="1568469"/>
          </a:xfrm>
        </p:grpSpPr>
        <p:sp>
          <p:nvSpPr>
            <p:cNvPr id="5" name="Shape 124"/>
            <p:cNvSpPr/>
            <p:nvPr/>
          </p:nvSpPr>
          <p:spPr>
            <a:xfrm>
              <a:off x="0" y="0"/>
              <a:ext cx="1738668" cy="1568469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Shape 125"/>
            <p:cNvSpPr/>
            <p:nvPr/>
          </p:nvSpPr>
          <p:spPr>
            <a:xfrm>
              <a:off x="76565" y="233378"/>
              <a:ext cx="1585537" cy="1101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</a:defRPr>
              </a:pPr>
              <a:r>
                <a:rPr sz="1200" dirty="0"/>
                <a:t>Amber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sz="1200" dirty="0"/>
                <a:t>Mild to moderate chest tightness/wheeze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sz="1200" dirty="0"/>
                <a:t>Breathless on 1 flight of stairs or &lt;50metres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sz="1200" dirty="0"/>
                <a:t>Faint/dizzy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sz="1200" dirty="0"/>
                <a:t>Significant headache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sz="1200" dirty="0"/>
                <a:t>Significant reduction in fluid intake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sz="1200" dirty="0"/>
                <a:t>Other clinical concerns</a:t>
              </a:r>
            </a:p>
          </p:txBody>
        </p:sp>
      </p:grpSp>
      <p:sp>
        <p:nvSpPr>
          <p:cNvPr id="7" name="Shape 197"/>
          <p:cNvSpPr/>
          <p:nvPr/>
        </p:nvSpPr>
        <p:spPr>
          <a:xfrm>
            <a:off x="7907365" y="2872621"/>
            <a:ext cx="45719" cy="81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>
            <a:solidFill>
              <a:srgbClr val="4A7EBB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8" name="Shape 177"/>
          <p:cNvSpPr/>
          <p:nvPr/>
        </p:nvSpPr>
        <p:spPr>
          <a:xfrm>
            <a:off x="7953084" y="1082866"/>
            <a:ext cx="1" cy="150415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0" name="Group 150"/>
          <p:cNvGrpSpPr/>
          <p:nvPr/>
        </p:nvGrpSpPr>
        <p:grpSpPr>
          <a:xfrm>
            <a:off x="1721151" y="1736970"/>
            <a:ext cx="1368153" cy="1183009"/>
            <a:chOff x="0" y="0"/>
            <a:chExt cx="1368151" cy="1183008"/>
          </a:xfrm>
        </p:grpSpPr>
        <p:sp>
          <p:nvSpPr>
            <p:cNvPr id="41" name="Shape 148"/>
            <p:cNvSpPr/>
            <p:nvPr/>
          </p:nvSpPr>
          <p:spPr>
            <a:xfrm>
              <a:off x="0" y="0"/>
              <a:ext cx="1368152" cy="11830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Shape 149"/>
            <p:cNvSpPr/>
            <p:nvPr/>
          </p:nvSpPr>
          <p:spPr>
            <a:xfrm>
              <a:off x="57750" y="18733"/>
              <a:ext cx="1252652" cy="1145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</a:defRPr>
              </a:pPr>
              <a:r>
                <a:t>Acceptable Assessment</a:t>
              </a:r>
            </a:p>
            <a:p>
              <a:pPr algn="ctr">
                <a:defRPr sz="1000" b="1">
                  <a:solidFill>
                    <a:srgbClr val="FFFFFF"/>
                  </a:solidFill>
                </a:defRPr>
              </a:pPr>
              <a:r>
                <a:t>Sats &gt; 94%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HR&lt;100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RR &lt;20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No other significant red flags</a:t>
              </a:r>
            </a:p>
          </p:txBody>
        </p:sp>
      </p:grpSp>
      <p:grpSp>
        <p:nvGrpSpPr>
          <p:cNvPr id="43" name="Group 153"/>
          <p:cNvGrpSpPr/>
          <p:nvPr/>
        </p:nvGrpSpPr>
        <p:grpSpPr>
          <a:xfrm>
            <a:off x="3560653" y="1647706"/>
            <a:ext cx="1439189" cy="1473913"/>
            <a:chOff x="0" y="0"/>
            <a:chExt cx="1439188" cy="1473911"/>
          </a:xfrm>
        </p:grpSpPr>
        <p:sp>
          <p:nvSpPr>
            <p:cNvPr id="44" name="Shape 151"/>
            <p:cNvSpPr/>
            <p:nvPr/>
          </p:nvSpPr>
          <p:spPr>
            <a:xfrm>
              <a:off x="0" y="0"/>
              <a:ext cx="1439189" cy="14739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Shape 152"/>
            <p:cNvSpPr/>
            <p:nvPr/>
          </p:nvSpPr>
          <p:spPr>
            <a:xfrm>
              <a:off x="70255" y="94336"/>
              <a:ext cx="1298678" cy="1285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</a:defRPr>
              </a:pPr>
              <a:r>
                <a:t>Intermediate Assessment</a:t>
              </a:r>
            </a:p>
            <a:p>
              <a:pPr algn="ctr">
                <a:defRPr sz="1000" b="1">
                  <a:solidFill>
                    <a:srgbClr val="FFFFFF"/>
                  </a:solidFill>
                </a:defRPr>
              </a:pPr>
              <a:r>
                <a:t>Sats 92-94%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RR&gt;20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HR&gt;100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Deteriorating symptoms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t>Clinician concerned</a:t>
              </a:r>
            </a:p>
          </p:txBody>
        </p:sp>
      </p:grpSp>
      <p:sp>
        <p:nvSpPr>
          <p:cNvPr id="46" name="Shape 158"/>
          <p:cNvSpPr/>
          <p:nvPr/>
        </p:nvSpPr>
        <p:spPr>
          <a:xfrm flipV="1">
            <a:off x="4817496" y="2055883"/>
            <a:ext cx="72009" cy="504057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7" name="Group 161"/>
          <p:cNvGrpSpPr/>
          <p:nvPr/>
        </p:nvGrpSpPr>
        <p:grpSpPr>
          <a:xfrm>
            <a:off x="3236131" y="3557436"/>
            <a:ext cx="2088234" cy="514671"/>
            <a:chOff x="0" y="0"/>
            <a:chExt cx="2088233" cy="514670"/>
          </a:xfrm>
        </p:grpSpPr>
        <p:sp>
          <p:nvSpPr>
            <p:cNvPr id="48" name="Shape 159"/>
            <p:cNvSpPr/>
            <p:nvPr/>
          </p:nvSpPr>
          <p:spPr>
            <a:xfrm>
              <a:off x="0" y="0"/>
              <a:ext cx="2088233" cy="514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" name="Shape 160"/>
            <p:cNvSpPr/>
            <p:nvPr/>
          </p:nvSpPr>
          <p:spPr>
            <a:xfrm>
              <a:off x="25124" y="134225"/>
              <a:ext cx="2037984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000" b="1">
                  <a:solidFill>
                    <a:srgbClr val="FFFFFF"/>
                  </a:solidFill>
                </a:defRPr>
              </a:lvl1pPr>
            </a:lstStyle>
            <a:p>
              <a:r>
                <a:rPr lang="en-GB" dirty="0" smtClean="0"/>
                <a:t>Discuss with acute medic on call.</a:t>
              </a:r>
              <a:endParaRPr dirty="0"/>
            </a:p>
          </p:txBody>
        </p:sp>
      </p:grpSp>
      <p:sp>
        <p:nvSpPr>
          <p:cNvPr id="50" name="Shape 198"/>
          <p:cNvSpPr/>
          <p:nvPr/>
        </p:nvSpPr>
        <p:spPr>
          <a:xfrm>
            <a:off x="4280247" y="3134400"/>
            <a:ext cx="1" cy="410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>
            <a:solidFill>
              <a:srgbClr val="4A7EBB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51" name="Group 190"/>
          <p:cNvGrpSpPr/>
          <p:nvPr/>
        </p:nvGrpSpPr>
        <p:grpSpPr>
          <a:xfrm>
            <a:off x="1739325" y="3344833"/>
            <a:ext cx="967843" cy="790552"/>
            <a:chOff x="0" y="0"/>
            <a:chExt cx="967841" cy="790551"/>
          </a:xfrm>
        </p:grpSpPr>
        <p:sp>
          <p:nvSpPr>
            <p:cNvPr id="52" name="Shape 188"/>
            <p:cNvSpPr/>
            <p:nvPr/>
          </p:nvSpPr>
          <p:spPr>
            <a:xfrm>
              <a:off x="0" y="-1"/>
              <a:ext cx="967842" cy="790553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" name="Shape 189"/>
            <p:cNvSpPr/>
            <p:nvPr/>
          </p:nvSpPr>
          <p:spPr>
            <a:xfrm>
              <a:off x="0" y="305"/>
              <a:ext cx="967842" cy="789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Clinician  concerned patient needs hospital assessment</a:t>
              </a:r>
            </a:p>
          </p:txBody>
        </p:sp>
      </p:grpSp>
      <p:sp>
        <p:nvSpPr>
          <p:cNvPr id="54" name="Shape 191"/>
          <p:cNvSpPr/>
          <p:nvPr/>
        </p:nvSpPr>
        <p:spPr>
          <a:xfrm flipH="1">
            <a:off x="2223246" y="2919978"/>
            <a:ext cx="2" cy="424855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Shape 203"/>
          <p:cNvSpPr/>
          <p:nvPr/>
        </p:nvSpPr>
        <p:spPr>
          <a:xfrm>
            <a:off x="2720004" y="3758139"/>
            <a:ext cx="503428" cy="18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>
            <a:solidFill>
              <a:srgbClr val="4A7EBB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56" name="Shape 195"/>
          <p:cNvSpPr/>
          <p:nvPr/>
        </p:nvSpPr>
        <p:spPr>
          <a:xfrm>
            <a:off x="2723069" y="3542698"/>
            <a:ext cx="3638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6008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Consider 999 admission without </a:t>
            </a:r>
          </a:p>
          <a:p>
            <a:pPr marL="0" indent="0">
              <a:buNone/>
            </a:pPr>
            <a:r>
              <a:rPr lang="en-GB" dirty="0" smtClean="0"/>
              <a:t>physical assessment.</a:t>
            </a:r>
          </a:p>
          <a:p>
            <a:r>
              <a:rPr lang="en-GB" dirty="0" smtClean="0"/>
              <a:t>Physical assessment completed </a:t>
            </a:r>
          </a:p>
          <a:p>
            <a:pPr marL="0" indent="0">
              <a:buNone/>
            </a:pPr>
            <a:r>
              <a:rPr lang="en-GB" dirty="0" smtClean="0"/>
              <a:t>with red flags: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Consider Rockwood frailty score and advanced care plans</a:t>
            </a:r>
          </a:p>
          <a:p>
            <a:r>
              <a:rPr lang="en-GB" dirty="0" smtClean="0"/>
              <a:t>Discuss with acute medic on call if unsure regards admission</a:t>
            </a:r>
          </a:p>
          <a:p>
            <a:r>
              <a:rPr lang="en-GB" dirty="0" smtClean="0"/>
              <a:t>Emergency admission via ED.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129"/>
          <p:cNvGrpSpPr/>
          <p:nvPr/>
        </p:nvGrpSpPr>
        <p:grpSpPr>
          <a:xfrm>
            <a:off x="6516216" y="1628800"/>
            <a:ext cx="1593365" cy="1449709"/>
            <a:chOff x="0" y="0"/>
            <a:chExt cx="1593363" cy="1449708"/>
          </a:xfrm>
        </p:grpSpPr>
        <p:sp>
          <p:nvSpPr>
            <p:cNvPr id="5" name="Shape 127"/>
            <p:cNvSpPr/>
            <p:nvPr/>
          </p:nvSpPr>
          <p:spPr>
            <a:xfrm>
              <a:off x="0" y="0"/>
              <a:ext cx="1593364" cy="144970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Shape 128"/>
            <p:cNvSpPr/>
            <p:nvPr/>
          </p:nvSpPr>
          <p:spPr>
            <a:xfrm>
              <a:off x="70768" y="18733"/>
              <a:ext cx="1451828" cy="1412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</a:defRPr>
              </a:pPr>
              <a:r>
                <a:rPr dirty="0"/>
                <a:t>Red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dirty="0"/>
                <a:t>Severe shortness of breath or wheeze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dirty="0"/>
                <a:t>Severe chest pains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dirty="0"/>
                <a:t>Extreme faintness or collapse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dirty="0"/>
                <a:t>Signs of sepsis</a:t>
              </a:r>
            </a:p>
            <a:p>
              <a:pPr algn="ctr">
                <a:defRPr sz="900">
                  <a:solidFill>
                    <a:srgbClr val="FFFFFF"/>
                  </a:solidFill>
                </a:defRPr>
              </a:pPr>
              <a:r>
                <a:rPr dirty="0"/>
                <a:t>Cardiac sounding symptoms</a:t>
              </a:r>
            </a:p>
          </p:txBody>
        </p:sp>
      </p:grpSp>
      <p:grpSp>
        <p:nvGrpSpPr>
          <p:cNvPr id="7" name="Group 147"/>
          <p:cNvGrpSpPr/>
          <p:nvPr/>
        </p:nvGrpSpPr>
        <p:grpSpPr>
          <a:xfrm>
            <a:off x="2771800" y="2780928"/>
            <a:ext cx="1321577" cy="1349025"/>
            <a:chOff x="0" y="0"/>
            <a:chExt cx="1321576" cy="1349023"/>
          </a:xfrm>
        </p:grpSpPr>
        <p:sp>
          <p:nvSpPr>
            <p:cNvPr id="8" name="Shape 145"/>
            <p:cNvSpPr/>
            <p:nvPr/>
          </p:nvSpPr>
          <p:spPr>
            <a:xfrm>
              <a:off x="0" y="0"/>
              <a:ext cx="1321577" cy="13490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 146"/>
            <p:cNvSpPr/>
            <p:nvPr/>
          </p:nvSpPr>
          <p:spPr>
            <a:xfrm>
              <a:off x="64513" y="31892"/>
              <a:ext cx="1192550" cy="1285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 b="1">
                  <a:solidFill>
                    <a:srgbClr val="FFFFFF"/>
                  </a:solidFill>
                </a:defRPr>
              </a:pPr>
              <a:r>
                <a:rPr dirty="0"/>
                <a:t>Red Flag Assessment</a:t>
              </a:r>
            </a:p>
            <a:p>
              <a:pPr algn="ctr">
                <a:defRPr sz="1000" b="1">
                  <a:solidFill>
                    <a:srgbClr val="FFFFFF"/>
                  </a:solidFill>
                </a:defRPr>
              </a:pPr>
              <a:r>
                <a:rPr dirty="0" err="1"/>
                <a:t>Sats</a:t>
              </a:r>
              <a:r>
                <a:rPr dirty="0"/>
                <a:t> &lt;92%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rPr dirty="0"/>
                <a:t>Severe breathlessness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rPr dirty="0"/>
                <a:t>Signs of sepsis</a:t>
              </a:r>
            </a:p>
            <a:p>
              <a:pPr algn="ctr">
                <a:defRPr sz="1000">
                  <a:solidFill>
                    <a:srgbClr val="FFFFFF"/>
                  </a:solidFill>
                </a:defRPr>
              </a:pPr>
              <a:r>
                <a:rPr dirty="0"/>
                <a:t>Other emergency signs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93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922</Words>
  <Application>Microsoft Office PowerPoint</Application>
  <PresentationFormat>On-screen Show (4:3)</PresentationFormat>
  <Paragraphs>204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Adobe Acrobat Document</vt:lpstr>
      <vt:lpstr>Hot site SOP</vt:lpstr>
      <vt:lpstr>Location of clinic.</vt:lpstr>
      <vt:lpstr>PPE</vt:lpstr>
      <vt:lpstr>PPE</vt:lpstr>
      <vt:lpstr>Patient pathway</vt:lpstr>
      <vt:lpstr>PowerPoint Presentation</vt:lpstr>
      <vt:lpstr>Green assessment</vt:lpstr>
      <vt:lpstr>Amber assessment</vt:lpstr>
      <vt:lpstr>Red assessment</vt:lpstr>
      <vt:lpstr>PowerPoint Presentation</vt:lpstr>
      <vt:lpstr>PowerPoint Presentation</vt:lpstr>
      <vt:lpstr>Emergencies</vt:lpstr>
      <vt:lpstr>IT</vt:lpstr>
      <vt:lpstr>Cleaning</vt:lpstr>
      <vt:lpstr>Clinic times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site SOP</dc:title>
  <dc:creator>Riley Amanda</dc:creator>
  <cp:lastModifiedBy>Riley Amanda</cp:lastModifiedBy>
  <cp:revision>13</cp:revision>
  <dcterms:created xsi:type="dcterms:W3CDTF">2020-03-22T18:22:05Z</dcterms:created>
  <dcterms:modified xsi:type="dcterms:W3CDTF">2020-03-22T21:30:36Z</dcterms:modified>
</cp:coreProperties>
</file>