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5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51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574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00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59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4233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2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419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426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858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432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791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9AF9F-1676-41FC-B0B2-ABB026C72158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EF186-C47F-4BC7-B370-1DBA602C0B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7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Draft Covid-19 Clinical Assessment Pathway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Dr Matthew Knight, Consultant Respiratory Physician </a:t>
            </a:r>
            <a:r>
              <a:rPr lang="en-GB" dirty="0" smtClean="0"/>
              <a:t>West Herts Hospital Trust</a:t>
            </a:r>
            <a:endParaRPr lang="en-GB" dirty="0"/>
          </a:p>
          <a:p>
            <a:r>
              <a:rPr lang="en-GB" dirty="0"/>
              <a:t>Dr Daniel Carlton-Conway, Board Member, Clinical Lead Primary Care, </a:t>
            </a:r>
            <a:r>
              <a:rPr lang="en-GB" dirty="0" smtClean="0"/>
              <a:t>Herts Valleys CCG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0270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Covid-19 Management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Primary Care Assessment</a:t>
            </a:r>
          </a:p>
          <a:p>
            <a:r>
              <a:rPr lang="en-GB" dirty="0"/>
              <a:t>Virtualise wherever possible (telephone/video/obs stations)</a:t>
            </a:r>
          </a:p>
          <a:p>
            <a:r>
              <a:rPr lang="en-GB" dirty="0"/>
              <a:t>Minimise contact wherever possible</a:t>
            </a:r>
          </a:p>
          <a:p>
            <a:r>
              <a:rPr lang="en-GB" dirty="0"/>
              <a:t>Observations hubs will allow observations to be done (oxygen saturations, respiratory rate, heart rate) and virtual follow up for decision making</a:t>
            </a:r>
          </a:p>
          <a:p>
            <a:r>
              <a:rPr lang="en-GB" dirty="0"/>
              <a:t>Face to face hubs will allow for enhanced assessments depending on need</a:t>
            </a:r>
          </a:p>
        </p:txBody>
      </p:sp>
    </p:spTree>
    <p:extLst>
      <p:ext uri="{BB962C8B-B14F-4D97-AF65-F5344CB8AC3E}">
        <p14:creationId xmlns:p14="http://schemas.microsoft.com/office/powerpoint/2010/main" val="350471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356" y="116632"/>
            <a:ext cx="24377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Primary Care Assessment of </a:t>
            </a:r>
            <a:r>
              <a:rPr lang="en-GB" sz="1000" dirty="0" smtClean="0"/>
              <a:t>ADULTS with</a:t>
            </a:r>
            <a:endParaRPr lang="en-GB" sz="1000" dirty="0"/>
          </a:p>
          <a:p>
            <a:pPr algn="ctr"/>
            <a:r>
              <a:rPr lang="en-GB" sz="1000" dirty="0"/>
              <a:t>Covid-19 Related Symptoms</a:t>
            </a:r>
          </a:p>
          <a:p>
            <a:pPr algn="ctr"/>
            <a:r>
              <a:rPr lang="en-GB" sz="1000" dirty="0"/>
              <a:t>(Virtual Consultation - Video if possible)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19472" y="1131072"/>
            <a:ext cx="1404634" cy="1385284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Green</a:t>
            </a:r>
          </a:p>
          <a:p>
            <a:pPr algn="ctr"/>
            <a:r>
              <a:rPr lang="en-GB" sz="900" dirty="0"/>
              <a:t>No significant dyspnoea</a:t>
            </a:r>
          </a:p>
          <a:p>
            <a:pPr algn="ctr"/>
            <a:r>
              <a:rPr lang="en-GB" sz="900" dirty="0"/>
              <a:t>No Wheeze</a:t>
            </a:r>
          </a:p>
          <a:p>
            <a:pPr algn="ctr"/>
            <a:r>
              <a:rPr lang="en-GB" sz="900" dirty="0"/>
              <a:t>Mild symptoms apart from fever</a:t>
            </a:r>
          </a:p>
          <a:p>
            <a:pPr algn="ctr"/>
            <a:r>
              <a:rPr lang="en-GB" sz="900" dirty="0"/>
              <a:t>Symptoms not significantly deteriorating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950428" y="973308"/>
            <a:ext cx="1738668" cy="1568468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Amber</a:t>
            </a:r>
          </a:p>
          <a:p>
            <a:pPr algn="ctr"/>
            <a:r>
              <a:rPr lang="en-GB" sz="900" dirty="0"/>
              <a:t>Mild to moderate chest tightness/wheeze</a:t>
            </a:r>
          </a:p>
          <a:p>
            <a:pPr algn="ctr"/>
            <a:r>
              <a:rPr lang="en-GB" sz="900" dirty="0"/>
              <a:t>Breathless on 1 flight of stairs or &lt;50metres</a:t>
            </a:r>
          </a:p>
          <a:p>
            <a:pPr algn="ctr"/>
            <a:r>
              <a:rPr lang="en-GB" sz="900" dirty="0"/>
              <a:t>Faint/dizzy</a:t>
            </a:r>
          </a:p>
          <a:p>
            <a:pPr algn="ctr"/>
            <a:r>
              <a:rPr lang="en-GB" sz="900" dirty="0"/>
              <a:t>Significant headache</a:t>
            </a:r>
          </a:p>
          <a:p>
            <a:pPr algn="ctr"/>
            <a:r>
              <a:rPr lang="en-GB" sz="900" dirty="0"/>
              <a:t>Significant reduction in fluid intake</a:t>
            </a:r>
          </a:p>
          <a:p>
            <a:pPr algn="ctr"/>
            <a:r>
              <a:rPr lang="en-GB" sz="900" dirty="0"/>
              <a:t>Other clinical concerns</a:t>
            </a:r>
          </a:p>
          <a:p>
            <a:pPr algn="ctr"/>
            <a:endParaRPr lang="en-GB" sz="800" dirty="0"/>
          </a:p>
        </p:txBody>
      </p:sp>
      <p:sp>
        <p:nvSpPr>
          <p:cNvPr id="7" name="Rounded Rectangle 6"/>
          <p:cNvSpPr/>
          <p:nvPr/>
        </p:nvSpPr>
        <p:spPr>
          <a:xfrm>
            <a:off x="6948264" y="973308"/>
            <a:ext cx="1593364" cy="144970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Red</a:t>
            </a:r>
          </a:p>
          <a:p>
            <a:pPr algn="ctr"/>
            <a:r>
              <a:rPr lang="en-GB" sz="900" dirty="0"/>
              <a:t>Severe shortness of breath or wheeze</a:t>
            </a:r>
          </a:p>
          <a:p>
            <a:pPr algn="ctr"/>
            <a:r>
              <a:rPr lang="en-GB" sz="900" dirty="0"/>
              <a:t>Severe chest pains</a:t>
            </a:r>
          </a:p>
          <a:p>
            <a:pPr algn="ctr"/>
            <a:r>
              <a:rPr lang="en-GB" sz="900" dirty="0"/>
              <a:t>Extreme faintness or collapse</a:t>
            </a:r>
          </a:p>
          <a:p>
            <a:pPr algn="ctr"/>
            <a:r>
              <a:rPr lang="en-GB" sz="900" dirty="0"/>
              <a:t>Signs of sepsis</a:t>
            </a:r>
          </a:p>
          <a:p>
            <a:pPr algn="ctr"/>
            <a:r>
              <a:rPr lang="en-GB" sz="900" dirty="0"/>
              <a:t>Cardiac sounding symptoms</a:t>
            </a:r>
          </a:p>
          <a:p>
            <a:pPr algn="ctr"/>
            <a:endParaRPr lang="en-GB" sz="800" dirty="0"/>
          </a:p>
        </p:txBody>
      </p:sp>
      <p:sp>
        <p:nvSpPr>
          <p:cNvPr id="8" name="Rectangle 7"/>
          <p:cNvSpPr/>
          <p:nvPr/>
        </p:nvSpPr>
        <p:spPr>
          <a:xfrm>
            <a:off x="6914586" y="2776359"/>
            <a:ext cx="1627042" cy="7365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Emergency Hospital Assessment</a:t>
            </a:r>
            <a:endParaRPr lang="en-GB" sz="14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1031762" y="3512943"/>
            <a:ext cx="1477615" cy="15916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Higher Risk Age &amp; Comorbidities?</a:t>
            </a:r>
          </a:p>
          <a:p>
            <a:pPr algn="ctr"/>
            <a:r>
              <a:rPr lang="en-GB" sz="1000" dirty="0"/>
              <a:t>Age&gt;50</a:t>
            </a:r>
          </a:p>
          <a:p>
            <a:pPr algn="ctr"/>
            <a:r>
              <a:rPr lang="en-GB" sz="1000" dirty="0"/>
              <a:t>Comorbidities </a:t>
            </a:r>
          </a:p>
          <a:p>
            <a:pPr algn="ctr"/>
            <a:r>
              <a:rPr lang="en-GB" sz="1000" dirty="0" err="1"/>
              <a:t>eg</a:t>
            </a:r>
            <a:r>
              <a:rPr lang="en-GB" sz="1000" dirty="0"/>
              <a:t> Diabetes/HTN</a:t>
            </a:r>
          </a:p>
          <a:p>
            <a:pPr algn="ctr"/>
            <a:r>
              <a:rPr lang="en-GB" sz="1000" dirty="0"/>
              <a:t>Cancer/COPD</a:t>
            </a:r>
          </a:p>
          <a:p>
            <a:pPr algn="ctr"/>
            <a:r>
              <a:rPr lang="en-GB" sz="1000" dirty="0"/>
              <a:t>Other significant disease</a:t>
            </a:r>
          </a:p>
          <a:p>
            <a:pPr algn="ctr"/>
            <a:r>
              <a:rPr lang="en-GB" sz="1000" dirty="0"/>
              <a:t>Other clinical concerns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30448" y="2819058"/>
            <a:ext cx="1378628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200" dirty="0"/>
          </a:p>
          <a:p>
            <a:pPr algn="ctr"/>
            <a:r>
              <a:rPr lang="en-GB" sz="1200" b="1" dirty="0"/>
              <a:t>Assessment </a:t>
            </a:r>
            <a:r>
              <a:rPr lang="en-GB" sz="1200" b="1" dirty="0" smtClean="0"/>
              <a:t>Options </a:t>
            </a:r>
            <a:endParaRPr lang="en-GB" sz="1200" b="1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/>
              <a:t>Observations </a:t>
            </a:r>
            <a:endParaRPr lang="en-GB" sz="1000" dirty="0" smtClean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 smtClean="0"/>
              <a:t>Clinic</a:t>
            </a:r>
            <a:endParaRPr lang="en-GB" sz="1000" dirty="0"/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000" dirty="0"/>
              <a:t>Home Visit</a:t>
            </a:r>
          </a:p>
          <a:p>
            <a:pPr algn="ctr"/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272585" y="5683767"/>
            <a:ext cx="1080120" cy="9418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Self Manage </a:t>
            </a:r>
            <a:r>
              <a:rPr lang="en-GB" sz="1100" dirty="0" smtClean="0"/>
              <a:t>and </a:t>
            </a:r>
            <a:r>
              <a:rPr lang="en-GB" sz="1100" dirty="0"/>
              <a:t>Safety Net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874763" y="5614631"/>
            <a:ext cx="1313581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/>
          </a:p>
          <a:p>
            <a:pPr algn="ctr"/>
            <a:r>
              <a:rPr lang="en-GB" sz="1100" b="1" dirty="0"/>
              <a:t>COMMUNITY COVID FOLLOW UP PATHWAY</a:t>
            </a:r>
          </a:p>
          <a:p>
            <a:pPr algn="ctr"/>
            <a:r>
              <a:rPr lang="en-GB" sz="900" dirty="0" smtClean="0"/>
              <a:t>Safety Net</a:t>
            </a:r>
            <a:endParaRPr lang="en-GB" sz="900" dirty="0"/>
          </a:p>
          <a:p>
            <a:pPr algn="ctr"/>
            <a:r>
              <a:rPr lang="en-GB" sz="900" dirty="0" smtClean="0"/>
              <a:t>Telephone/Text Message  contact at day 7 and day 10</a:t>
            </a:r>
            <a:endParaRPr lang="en-GB" sz="900" dirty="0"/>
          </a:p>
          <a:p>
            <a:pPr algn="ctr"/>
            <a:endParaRPr lang="en-GB" sz="1200" dirty="0"/>
          </a:p>
        </p:txBody>
      </p:sp>
      <p:sp>
        <p:nvSpPr>
          <p:cNvPr id="14" name="Rounded Rectangle 13"/>
          <p:cNvSpPr/>
          <p:nvPr/>
        </p:nvSpPr>
        <p:spPr>
          <a:xfrm>
            <a:off x="7380312" y="4369848"/>
            <a:ext cx="1321576" cy="1349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Red Flag Assessment</a:t>
            </a:r>
          </a:p>
          <a:p>
            <a:pPr algn="ctr"/>
            <a:r>
              <a:rPr lang="en-GB" sz="1000" b="1" dirty="0" err="1"/>
              <a:t>Sats</a:t>
            </a:r>
            <a:r>
              <a:rPr lang="en-GB" sz="1000" b="1" dirty="0"/>
              <a:t> &lt;92%</a:t>
            </a:r>
          </a:p>
          <a:p>
            <a:pPr algn="ctr"/>
            <a:r>
              <a:rPr lang="en-GB" sz="1000" dirty="0"/>
              <a:t>Severe breathlessness</a:t>
            </a:r>
          </a:p>
          <a:p>
            <a:pPr algn="ctr"/>
            <a:r>
              <a:rPr lang="en-GB" sz="1000" dirty="0" smtClean="0"/>
              <a:t>Signs of sepsis</a:t>
            </a:r>
            <a:endParaRPr lang="en-GB" sz="1000" dirty="0"/>
          </a:p>
          <a:p>
            <a:pPr algn="ctr"/>
            <a:r>
              <a:rPr lang="en-GB" sz="1000" dirty="0"/>
              <a:t>Other emergency signs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35896" y="4334224"/>
            <a:ext cx="1368152" cy="118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Acceptable Assessment</a:t>
            </a:r>
          </a:p>
          <a:p>
            <a:pPr algn="ctr"/>
            <a:r>
              <a:rPr lang="en-GB" sz="1000" b="1" dirty="0" err="1"/>
              <a:t>Sats</a:t>
            </a:r>
            <a:r>
              <a:rPr lang="en-GB" sz="1000" b="1" dirty="0"/>
              <a:t> &gt; </a:t>
            </a:r>
            <a:r>
              <a:rPr lang="en-GB" sz="1000" b="1" dirty="0" smtClean="0"/>
              <a:t>94%</a:t>
            </a:r>
            <a:endParaRPr lang="en-GB" sz="1000" b="1" dirty="0"/>
          </a:p>
          <a:p>
            <a:pPr algn="ctr"/>
            <a:r>
              <a:rPr lang="en-GB" sz="1000" dirty="0"/>
              <a:t>HR&lt;100</a:t>
            </a:r>
          </a:p>
          <a:p>
            <a:pPr algn="ctr"/>
            <a:r>
              <a:rPr lang="en-GB" sz="1000" dirty="0"/>
              <a:t>RR &lt;20</a:t>
            </a:r>
          </a:p>
          <a:p>
            <a:pPr algn="ctr"/>
            <a:r>
              <a:rPr lang="en-GB" sz="1000" dirty="0"/>
              <a:t>No other significant red flags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475398" y="4244960"/>
            <a:ext cx="1439188" cy="14739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Intermediate Assessment</a:t>
            </a:r>
          </a:p>
          <a:p>
            <a:pPr algn="ctr"/>
            <a:r>
              <a:rPr lang="en-GB" sz="1000" b="1" dirty="0" err="1"/>
              <a:t>Sats</a:t>
            </a:r>
            <a:r>
              <a:rPr lang="en-GB" sz="1000" b="1" dirty="0"/>
              <a:t> </a:t>
            </a:r>
            <a:r>
              <a:rPr lang="en-GB" sz="1000" b="1" dirty="0" smtClean="0"/>
              <a:t>92-94%</a:t>
            </a:r>
            <a:endParaRPr lang="en-GB" sz="1000" b="1" dirty="0"/>
          </a:p>
          <a:p>
            <a:pPr algn="ctr"/>
            <a:r>
              <a:rPr lang="en-GB" sz="1000" dirty="0"/>
              <a:t>RR&gt;20</a:t>
            </a:r>
          </a:p>
          <a:p>
            <a:pPr algn="ctr"/>
            <a:r>
              <a:rPr lang="en-GB" sz="1000" dirty="0" smtClean="0"/>
              <a:t>HR&gt;100</a:t>
            </a:r>
            <a:endParaRPr lang="en-GB" sz="1000" dirty="0"/>
          </a:p>
          <a:p>
            <a:pPr algn="ctr"/>
            <a:r>
              <a:rPr lang="en-GB" sz="1000" dirty="0"/>
              <a:t>Deteriorating symptoms</a:t>
            </a:r>
          </a:p>
          <a:p>
            <a:pPr algn="ctr"/>
            <a:r>
              <a:rPr lang="en-GB" sz="1000" dirty="0"/>
              <a:t>Clinician concerned</a:t>
            </a:r>
          </a:p>
        </p:txBody>
      </p:sp>
      <p:cxnSp>
        <p:nvCxnSpPr>
          <p:cNvPr id="18" name="Straight Arrow Connector 17"/>
          <p:cNvCxnSpPr>
            <a:endCxn id="5" idx="0"/>
          </p:cNvCxnSpPr>
          <p:nvPr/>
        </p:nvCxnSpPr>
        <p:spPr>
          <a:xfrm flipH="1">
            <a:off x="1821789" y="764704"/>
            <a:ext cx="1680568" cy="366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7" idx="0"/>
          </p:cNvCxnSpPr>
          <p:nvPr/>
        </p:nvCxnSpPr>
        <p:spPr>
          <a:xfrm>
            <a:off x="5590588" y="764704"/>
            <a:ext cx="2154358" cy="208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2"/>
            <a:endCxn id="10" idx="0"/>
          </p:cNvCxnSpPr>
          <p:nvPr/>
        </p:nvCxnSpPr>
        <p:spPr>
          <a:xfrm>
            <a:off x="4819762" y="2541776"/>
            <a:ext cx="0" cy="2772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7704348" y="2423016"/>
            <a:ext cx="0" cy="3533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6732240" y="4653136"/>
            <a:ext cx="7200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5150876" y="6154690"/>
            <a:ext cx="2088232" cy="5146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/>
              <a:t>URGENT  HOSPITAL MEDICAL </a:t>
            </a:r>
            <a:r>
              <a:rPr lang="en-GB" sz="1000" b="1" dirty="0" smtClean="0"/>
              <a:t>REFERRAL/ADVICE</a:t>
            </a:r>
            <a:endParaRPr lang="en-GB" sz="1000" b="1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4075422" y="4005064"/>
            <a:ext cx="39656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075422" y="4005064"/>
            <a:ext cx="0" cy="329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endCxn id="14" idx="0"/>
          </p:cNvCxnSpPr>
          <p:nvPr/>
        </p:nvCxnSpPr>
        <p:spPr>
          <a:xfrm>
            <a:off x="8041100" y="4005064"/>
            <a:ext cx="0" cy="3647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16" idx="2"/>
            <a:endCxn id="47" idx="0"/>
          </p:cNvCxnSpPr>
          <p:nvPr/>
        </p:nvCxnSpPr>
        <p:spPr>
          <a:xfrm>
            <a:off x="6194992" y="5718872"/>
            <a:ext cx="0" cy="43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V="1">
            <a:off x="8430007" y="3517802"/>
            <a:ext cx="0" cy="909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372200" y="116632"/>
            <a:ext cx="2329688" cy="739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ALWAYS USE CLINICAL JUDGEMENT TO SUPPLEMENT PATHWAY – CLINICAL JUDGEMENT OVER-RIDES PATHWAY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67544" y="260648"/>
            <a:ext cx="2088232" cy="3960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Be alert to </a:t>
            </a:r>
            <a:r>
              <a:rPr lang="en-GB" sz="1100" dirty="0" smtClean="0">
                <a:solidFill>
                  <a:schemeClr val="tx1"/>
                </a:solidFill>
              </a:rPr>
              <a:t>non-Covid19 presentations </a:t>
            </a:r>
            <a:r>
              <a:rPr lang="en-GB" sz="1100" dirty="0">
                <a:solidFill>
                  <a:schemeClr val="tx1"/>
                </a:solidFill>
              </a:rPr>
              <a:t>of severe illness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13471" y="5281282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No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958845" y="5227321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Yes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233990" y="4005064"/>
            <a:ext cx="0" cy="2398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0" idx="2"/>
          </p:cNvCxnSpPr>
          <p:nvPr/>
        </p:nvCxnSpPr>
        <p:spPr>
          <a:xfrm>
            <a:off x="4819762" y="3827170"/>
            <a:ext cx="0" cy="177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6" idx="0"/>
          </p:cNvCxnSpPr>
          <p:nvPr/>
        </p:nvCxnSpPr>
        <p:spPr>
          <a:xfrm>
            <a:off x="4819762" y="764704"/>
            <a:ext cx="0" cy="2086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CD063AF5-ABBE-FF49-9854-196B19307647}"/>
              </a:ext>
            </a:extLst>
          </p:cNvPr>
          <p:cNvSpPr/>
          <p:nvPr/>
        </p:nvSpPr>
        <p:spPr>
          <a:xfrm>
            <a:off x="1168261" y="2832707"/>
            <a:ext cx="1235510" cy="39412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Needs Further Assessment?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="" xmlns:a16="http://schemas.microsoft.com/office/drawing/2014/main" id="{9BCAC6D5-51F9-D643-9614-9807BE326041}"/>
              </a:ext>
            </a:extLst>
          </p:cNvPr>
          <p:cNvCxnSpPr>
            <a:stCxn id="5" idx="2"/>
            <a:endCxn id="2" idx="0"/>
          </p:cNvCxnSpPr>
          <p:nvPr/>
        </p:nvCxnSpPr>
        <p:spPr>
          <a:xfrm flipH="1">
            <a:off x="1786016" y="2516356"/>
            <a:ext cx="35773" cy="316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="" xmlns:a16="http://schemas.microsoft.com/office/drawing/2014/main" id="{76249C23-D427-F24E-B747-322CBAEA0ED5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1770570" y="3226834"/>
            <a:ext cx="15446" cy="2861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="" xmlns:a16="http://schemas.microsoft.com/office/drawing/2014/main" id="{55588CAB-4210-2D40-9977-2C725E2591BF}"/>
              </a:ext>
            </a:extLst>
          </p:cNvPr>
          <p:cNvSpPr txBox="1"/>
          <p:nvPr/>
        </p:nvSpPr>
        <p:spPr>
          <a:xfrm>
            <a:off x="1571280" y="2519582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No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="" xmlns:a16="http://schemas.microsoft.com/office/drawing/2014/main" id="{B04AD3B5-9D4F-7B43-BF4A-C2A81A3B17D1}"/>
              </a:ext>
            </a:extLst>
          </p:cNvPr>
          <p:cNvCxnSpPr>
            <a:cxnSpLocks/>
            <a:stCxn id="2" idx="3"/>
          </p:cNvCxnSpPr>
          <p:nvPr/>
        </p:nvCxnSpPr>
        <p:spPr>
          <a:xfrm>
            <a:off x="2403771" y="3029771"/>
            <a:ext cx="1671651" cy="89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BBB10A0E-9CB3-9240-BA5E-433C008C3E51}"/>
              </a:ext>
            </a:extLst>
          </p:cNvPr>
          <p:cNvSpPr txBox="1"/>
          <p:nvPr/>
        </p:nvSpPr>
        <p:spPr>
          <a:xfrm>
            <a:off x="3090504" y="2951182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Yes</a:t>
            </a:r>
          </a:p>
        </p:txBody>
      </p:sp>
      <p:cxnSp>
        <p:nvCxnSpPr>
          <p:cNvPr id="65" name="Straight Arrow Connector 64">
            <a:extLst>
              <a:ext uri="{FF2B5EF4-FFF2-40B4-BE49-F238E27FC236}">
                <a16:creationId xmlns="" xmlns:a16="http://schemas.microsoft.com/office/drawing/2014/main" id="{562101FA-3795-D94C-9BE1-6D038C691B8F}"/>
              </a:ext>
            </a:extLst>
          </p:cNvPr>
          <p:cNvCxnSpPr>
            <a:stCxn id="9" idx="2"/>
            <a:endCxn id="12" idx="0"/>
          </p:cNvCxnSpPr>
          <p:nvPr/>
        </p:nvCxnSpPr>
        <p:spPr>
          <a:xfrm flipH="1">
            <a:off x="812645" y="5104595"/>
            <a:ext cx="957925" cy="5791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="" xmlns:a16="http://schemas.microsoft.com/office/drawing/2014/main" id="{0BD092B5-5CA7-134A-B5C2-E3A640C56B87}"/>
              </a:ext>
            </a:extLst>
          </p:cNvPr>
          <p:cNvCxnSpPr>
            <a:stCxn id="9" idx="2"/>
            <a:endCxn id="13" idx="0"/>
          </p:cNvCxnSpPr>
          <p:nvPr/>
        </p:nvCxnSpPr>
        <p:spPr>
          <a:xfrm>
            <a:off x="1770570" y="5104595"/>
            <a:ext cx="760984" cy="51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2FC540C2-A031-AE4F-9E70-A227B6F2108F}"/>
              </a:ext>
            </a:extLst>
          </p:cNvPr>
          <p:cNvSpPr/>
          <p:nvPr/>
        </p:nvSpPr>
        <p:spPr>
          <a:xfrm>
            <a:off x="3654070" y="5942087"/>
            <a:ext cx="967842" cy="790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Clinician  concerned patient needs hospital assessment</a:t>
            </a: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="" xmlns:a16="http://schemas.microsoft.com/office/drawing/2014/main" id="{59B21ACD-10B4-4440-96FD-B3326475DF8F}"/>
              </a:ext>
            </a:extLst>
          </p:cNvPr>
          <p:cNvCxnSpPr>
            <a:cxnSpLocks/>
            <a:endCxn id="68" idx="0"/>
          </p:cNvCxnSpPr>
          <p:nvPr/>
        </p:nvCxnSpPr>
        <p:spPr>
          <a:xfrm flipH="1">
            <a:off x="4137991" y="5517232"/>
            <a:ext cx="1" cy="424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="" xmlns:a16="http://schemas.microsoft.com/office/drawing/2014/main" id="{FA9A0DE1-FED0-5043-9514-FF5B449BCCA7}"/>
              </a:ext>
            </a:extLst>
          </p:cNvPr>
          <p:cNvCxnSpPr>
            <a:cxnSpLocks/>
            <a:stCxn id="68" idx="3"/>
            <a:endCxn id="47" idx="1"/>
          </p:cNvCxnSpPr>
          <p:nvPr/>
        </p:nvCxnSpPr>
        <p:spPr>
          <a:xfrm>
            <a:off x="4621912" y="6337363"/>
            <a:ext cx="528964" cy="746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="" xmlns:a16="http://schemas.microsoft.com/office/drawing/2014/main" id="{D3FEA137-27F9-984A-A526-CFAC28998A99}"/>
              </a:ext>
            </a:extLst>
          </p:cNvPr>
          <p:cNvCxnSpPr>
            <a:cxnSpLocks/>
            <a:stCxn id="68" idx="1"/>
            <a:endCxn id="9" idx="3"/>
          </p:cNvCxnSpPr>
          <p:nvPr/>
        </p:nvCxnSpPr>
        <p:spPr>
          <a:xfrm flipH="1" flipV="1">
            <a:off x="2509377" y="4308769"/>
            <a:ext cx="1144693" cy="20285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="" xmlns:a16="http://schemas.microsoft.com/office/drawing/2014/main" id="{4CC7B3FE-19CE-124F-BE86-22BB6BAEED0E}"/>
              </a:ext>
            </a:extLst>
          </p:cNvPr>
          <p:cNvSpPr txBox="1"/>
          <p:nvPr/>
        </p:nvSpPr>
        <p:spPr>
          <a:xfrm>
            <a:off x="2854063" y="5031034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No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45E1544B-893C-3A44-B8F9-A30E76FBC9F9}"/>
              </a:ext>
            </a:extLst>
          </p:cNvPr>
          <p:cNvSpPr txBox="1"/>
          <p:nvPr/>
        </p:nvSpPr>
        <p:spPr>
          <a:xfrm>
            <a:off x="4637814" y="6139951"/>
            <a:ext cx="3638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Yes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79512" y="973308"/>
            <a:ext cx="83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/>
              <a:t>V8, </a:t>
            </a:r>
            <a:r>
              <a:rPr lang="en-GB" sz="800" dirty="0" smtClean="0"/>
              <a:t>updated 19/3/2020</a:t>
            </a:r>
            <a:endParaRPr lang="en-GB" sz="800" dirty="0"/>
          </a:p>
          <a:p>
            <a:r>
              <a:rPr lang="en-GB" sz="800" dirty="0" smtClean="0"/>
              <a:t>DCC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1077084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296</Words>
  <Application>Microsoft Office PowerPoint</Application>
  <PresentationFormat>On-screen Show (4:3)</PresentationFormat>
  <Paragraphs>77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Draft Covid-19 Clinical Assessment Pathway</vt:lpstr>
      <vt:lpstr>Covid-19 Management Pathway</vt:lpstr>
      <vt:lpstr>PowerPoint Presentation</vt:lpstr>
    </vt:vector>
  </TitlesOfParts>
  <Company>NHS East of England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Carlton-Conway</dc:creator>
  <cp:lastModifiedBy>Daniel Carlton-Conway</cp:lastModifiedBy>
  <cp:revision>33</cp:revision>
  <dcterms:created xsi:type="dcterms:W3CDTF">2020-03-17T19:58:13Z</dcterms:created>
  <dcterms:modified xsi:type="dcterms:W3CDTF">2020-03-19T17:19:39Z</dcterms:modified>
</cp:coreProperties>
</file>